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3f53c2fba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3f53c2fb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3f53c2fba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3f53c2fb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3f53c2fba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3f53c2fb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3f53c2fba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3f53c2fb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3f53c2fba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3f53c2fb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3f53c2fba_0_1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3f53c2fb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3f53c2fba_0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3f53c2fb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3f53c2fba_0_1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3f53c2fb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3f53c2fba_0_1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3f53c2fb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3f53c2fba_0_2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3f53c2fb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3f53c2fba_0_3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3f53c2fba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3f53c2fba_0_3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3f53c2fba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3f53c2fba_0_3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3f53c2fb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3f53c2fba_0_3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3f53c2fba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3f53c2fba_0_3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3f53c2fba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3f53c2fba_0_2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3f53c2fb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3f53c2fba_0_2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3f53c2fb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3f53c2fba_0_2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3f53c2fba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3f53c2fba_0_2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3f53c2fb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3f53c2fba_0_2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3f53c2fb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3f53c2fba_0_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3f53c2fb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3f53c2fba_0_2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3f53c2fb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3f53c2fba_0_2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3f53c2fb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3f53c2fba_0_1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3f53c2fb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3f53c2fba_0_1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3f53c2fb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3f53c2fba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3f53c2fb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3f53c2fba_0_2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3f53c2fb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3f53c2fba_0_2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3f53c2fba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3f53c2fba_0_3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3f53c2fba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3f53c2fba_0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3f53c2fb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3f53c2fba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3f53c2fb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3f53c2fba_0_2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3f53c2fb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3f53c2fba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3f53c2fb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3f53c2fba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3f53c2fb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3f53c2fba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3f53c2fb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3f53c2fba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3f53c2fb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creately.com/"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uxplanet.org/aligning-design-to-user-stories-614b4845fc8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ww.mindmup.com/"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55CC"/>
        </a:solid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Lezione 02</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400"/>
              <a:t>Copre le lezioni 03 e 04 di Aulaweb</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1C00"/>
        </a:solid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3. Flow charts</a:t>
            </a:r>
            <a:endParaRPr/>
          </a:p>
        </p:txBody>
      </p:sp>
      <p:sp>
        <p:nvSpPr>
          <p:cNvPr id="126" name="Google Shape;126;p22"/>
          <p:cNvSpPr txBox="1"/>
          <p:nvPr>
            <p:ph idx="1" type="body"/>
          </p:nvPr>
        </p:nvSpPr>
        <p:spPr>
          <a:xfrm>
            <a:off x="471900" y="1919075"/>
            <a:ext cx="39999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a:t>
            </a:r>
            <a:r>
              <a:rPr b="1" lang="it"/>
              <a:t> flow chart</a:t>
            </a:r>
            <a:r>
              <a:rPr lang="it"/>
              <a:t> (o </a:t>
            </a:r>
            <a:r>
              <a:rPr b="1" lang="it"/>
              <a:t>diagramma di flusso</a:t>
            </a:r>
            <a:r>
              <a:rPr lang="it"/>
              <a:t>) aiuta a visualizzare i passi che un utente fa per completare un compito </a:t>
            </a:r>
            <a:r>
              <a:rPr lang="it"/>
              <a:t>sul tuo sito </a:t>
            </a:r>
            <a:r>
              <a:rPr lang="it"/>
              <a:t>(definito da una user story, per esempio).</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it"/>
              <a:t>Si possono creare per esempio con questo strumento gratuito: </a:t>
            </a:r>
            <a:r>
              <a:rPr lang="it" u="sng">
                <a:solidFill>
                  <a:schemeClr val="accent5"/>
                </a:solidFill>
                <a:hlinkClick r:id="rId3">
                  <a:extLst>
                    <a:ext uri="{A12FA001-AC4F-418D-AE19-62706E023703}">
                      <ahyp:hlinkClr val="tx"/>
                    </a:ext>
                  </a:extLst>
                </a:hlinkClick>
              </a:rPr>
              <a:t>https://creately.com/</a:t>
            </a:r>
            <a:endParaRPr/>
          </a:p>
          <a:p>
            <a:pPr indent="0" lvl="0" marL="0" rtl="0" algn="l">
              <a:spcBef>
                <a:spcPts val="1600"/>
              </a:spcBef>
              <a:spcAft>
                <a:spcPts val="1600"/>
              </a:spcAft>
              <a:buNone/>
            </a:pPr>
            <a:r>
              <a:t/>
            </a:r>
            <a:endParaRPr/>
          </a:p>
        </p:txBody>
      </p:sp>
      <p:pic>
        <p:nvPicPr>
          <p:cNvPr id="127" name="Google Shape;127;p22"/>
          <p:cNvPicPr preferRelativeResize="0"/>
          <p:nvPr/>
        </p:nvPicPr>
        <p:blipFill>
          <a:blip r:embed="rId4">
            <a:alphaModFix/>
          </a:blip>
          <a:stretch>
            <a:fillRect/>
          </a:stretch>
        </p:blipFill>
        <p:spPr>
          <a:xfrm>
            <a:off x="4936448" y="1724200"/>
            <a:ext cx="3663374" cy="333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1C00"/>
        </a:solidFill>
      </p:bgPr>
    </p:bg>
    <p:spTree>
      <p:nvGrpSpPr>
        <p:cNvPr id="131" name="Shape 131"/>
        <p:cNvGrpSpPr/>
        <p:nvPr/>
      </p:nvGrpSpPr>
      <p:grpSpPr>
        <a:xfrm>
          <a:off x="0" y="0"/>
          <a:ext cx="0" cy="0"/>
          <a:chOff x="0" y="0"/>
          <a:chExt cx="0" cy="0"/>
        </a:xfrm>
      </p:grpSpPr>
      <p:sp>
        <p:nvSpPr>
          <p:cNvPr id="132" name="Google Shape;132;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3. Flow charts</a:t>
            </a:r>
            <a:endParaRPr/>
          </a:p>
        </p:txBody>
      </p:sp>
      <p:sp>
        <p:nvSpPr>
          <p:cNvPr id="133" name="Google Shape;133;p23"/>
          <p:cNvSpPr txBox="1"/>
          <p:nvPr>
            <p:ph idx="1" type="body"/>
          </p:nvPr>
        </p:nvSpPr>
        <p:spPr>
          <a:xfrm>
            <a:off x="471900" y="1919075"/>
            <a:ext cx="39999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Es. “Un utente del museo del Louvre vuole acquistare un biglietto”</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it"/>
              <a:t>Clicca sul pulsante Tickets in alto a destra, poi …</a:t>
            </a:r>
            <a:endParaRPr/>
          </a:p>
        </p:txBody>
      </p:sp>
      <p:pic>
        <p:nvPicPr>
          <p:cNvPr id="134" name="Google Shape;134;p23"/>
          <p:cNvPicPr preferRelativeResize="0"/>
          <p:nvPr/>
        </p:nvPicPr>
        <p:blipFill>
          <a:blip r:embed="rId3">
            <a:alphaModFix/>
          </a:blip>
          <a:stretch>
            <a:fillRect/>
          </a:stretch>
        </p:blipFill>
        <p:spPr>
          <a:xfrm>
            <a:off x="5041795" y="0"/>
            <a:ext cx="3877010"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1C00"/>
        </a:solidFill>
      </p:bgPr>
    </p:bg>
    <p:spTree>
      <p:nvGrpSpPr>
        <p:cNvPr id="138" name="Shape 138"/>
        <p:cNvGrpSpPr/>
        <p:nvPr/>
      </p:nvGrpSpPr>
      <p:grpSpPr>
        <a:xfrm>
          <a:off x="0" y="0"/>
          <a:ext cx="0" cy="0"/>
          <a:chOff x="0" y="0"/>
          <a:chExt cx="0" cy="0"/>
        </a:xfrm>
      </p:grpSpPr>
      <p:sp>
        <p:nvSpPr>
          <p:cNvPr id="139" name="Google Shape;139;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3. Flow charts</a:t>
            </a:r>
            <a:endParaRPr/>
          </a:p>
        </p:txBody>
      </p:sp>
      <p:sp>
        <p:nvSpPr>
          <p:cNvPr id="140" name="Google Shape;140;p24"/>
          <p:cNvSpPr txBox="1"/>
          <p:nvPr>
            <p:ph idx="1" type="body"/>
          </p:nvPr>
        </p:nvSpPr>
        <p:spPr>
          <a:xfrm>
            <a:off x="471900" y="1919075"/>
            <a:ext cx="39999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Es. “Un utente del museo del Louvre vuole acquistare un biglietto”</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it"/>
              <a:t>Clicca sul pulsante Tickets </a:t>
            </a:r>
            <a:r>
              <a:rPr lang="it"/>
              <a:t>in alto </a:t>
            </a:r>
            <a:r>
              <a:rPr lang="it"/>
              <a:t>a destra, poi …</a:t>
            </a:r>
            <a:endParaRPr/>
          </a:p>
          <a:p>
            <a:pPr indent="0" lvl="0" marL="0" rtl="0" algn="l">
              <a:spcBef>
                <a:spcPts val="1600"/>
              </a:spcBef>
              <a:spcAft>
                <a:spcPts val="1600"/>
              </a:spcAft>
              <a:buNone/>
            </a:pPr>
            <a:r>
              <a:rPr lang="it"/>
              <a:t>… sceglie il tipo di biglietto (singolo, gruppi…)</a:t>
            </a:r>
            <a:endParaRPr/>
          </a:p>
        </p:txBody>
      </p:sp>
      <p:pic>
        <p:nvPicPr>
          <p:cNvPr id="141" name="Google Shape;141;p24"/>
          <p:cNvPicPr preferRelativeResize="0"/>
          <p:nvPr/>
        </p:nvPicPr>
        <p:blipFill>
          <a:blip r:embed="rId3">
            <a:alphaModFix/>
          </a:blip>
          <a:stretch>
            <a:fillRect/>
          </a:stretch>
        </p:blipFill>
        <p:spPr>
          <a:xfrm>
            <a:off x="5041795" y="0"/>
            <a:ext cx="3877010" cy="5143499"/>
          </a:xfrm>
          <a:prstGeom prst="rect">
            <a:avLst/>
          </a:prstGeom>
          <a:noFill/>
          <a:ln>
            <a:noFill/>
          </a:ln>
        </p:spPr>
      </p:pic>
      <p:pic>
        <p:nvPicPr>
          <p:cNvPr id="142" name="Google Shape;142;p24"/>
          <p:cNvPicPr preferRelativeResize="0"/>
          <p:nvPr/>
        </p:nvPicPr>
        <p:blipFill>
          <a:blip r:embed="rId4">
            <a:alphaModFix/>
          </a:blip>
          <a:stretch>
            <a:fillRect/>
          </a:stretch>
        </p:blipFill>
        <p:spPr>
          <a:xfrm>
            <a:off x="4525253" y="0"/>
            <a:ext cx="4393545"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1C00"/>
        </a:solidFill>
      </p:bgPr>
    </p:bg>
    <p:spTree>
      <p:nvGrpSpPr>
        <p:cNvPr id="146" name="Shape 146"/>
        <p:cNvGrpSpPr/>
        <p:nvPr/>
      </p:nvGrpSpPr>
      <p:grpSpPr>
        <a:xfrm>
          <a:off x="0" y="0"/>
          <a:ext cx="0" cy="0"/>
          <a:chOff x="0" y="0"/>
          <a:chExt cx="0" cy="0"/>
        </a:xfrm>
      </p:grpSpPr>
      <p:sp>
        <p:nvSpPr>
          <p:cNvPr id="147" name="Google Shape;147;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3. Flow charts</a:t>
            </a:r>
            <a:endParaRPr/>
          </a:p>
        </p:txBody>
      </p:sp>
      <p:sp>
        <p:nvSpPr>
          <p:cNvPr id="148" name="Google Shape;148;p25"/>
          <p:cNvSpPr txBox="1"/>
          <p:nvPr>
            <p:ph idx="1" type="body"/>
          </p:nvPr>
        </p:nvSpPr>
        <p:spPr>
          <a:xfrm>
            <a:off x="471900" y="1919075"/>
            <a:ext cx="39999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Es. “Un utente del museo del Louvre vuole acquistare un biglietto”</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it"/>
              <a:t>Clicca sul pulsante Tickets </a:t>
            </a:r>
            <a:r>
              <a:rPr lang="it"/>
              <a:t>in alto </a:t>
            </a:r>
            <a:r>
              <a:rPr lang="it"/>
              <a:t>a destra, poi …</a:t>
            </a:r>
            <a:endParaRPr/>
          </a:p>
          <a:p>
            <a:pPr indent="0" lvl="0" marL="0" rtl="0" algn="l">
              <a:spcBef>
                <a:spcPts val="1600"/>
              </a:spcBef>
              <a:spcAft>
                <a:spcPts val="0"/>
              </a:spcAft>
              <a:buNone/>
            </a:pPr>
            <a:r>
              <a:rPr lang="it"/>
              <a:t>… sceglie il tipo di biglietto (singolo, gruppi…)</a:t>
            </a:r>
            <a:endParaRPr/>
          </a:p>
          <a:p>
            <a:pPr indent="0" lvl="0" marL="0" rtl="0" algn="l">
              <a:spcBef>
                <a:spcPts val="1600"/>
              </a:spcBef>
              <a:spcAft>
                <a:spcPts val="0"/>
              </a:spcAft>
              <a:buNone/>
            </a:pPr>
            <a:r>
              <a:rPr lang="it"/>
              <a:t>… sceglie la data</a:t>
            </a:r>
            <a:endParaRPr/>
          </a:p>
          <a:p>
            <a:pPr indent="0" lvl="0" marL="0" rtl="0" algn="l">
              <a:spcBef>
                <a:spcPts val="1600"/>
              </a:spcBef>
              <a:spcAft>
                <a:spcPts val="1600"/>
              </a:spcAft>
              <a:buNone/>
            </a:pPr>
            <a:r>
              <a:rPr lang="it"/>
              <a:t>(poi pagherà, etc.)</a:t>
            </a:r>
            <a:endParaRPr/>
          </a:p>
        </p:txBody>
      </p:sp>
      <p:pic>
        <p:nvPicPr>
          <p:cNvPr id="149" name="Google Shape;149;p25"/>
          <p:cNvPicPr preferRelativeResize="0"/>
          <p:nvPr/>
        </p:nvPicPr>
        <p:blipFill>
          <a:blip r:embed="rId3">
            <a:alphaModFix/>
          </a:blip>
          <a:stretch>
            <a:fillRect/>
          </a:stretch>
        </p:blipFill>
        <p:spPr>
          <a:xfrm>
            <a:off x="5041795" y="0"/>
            <a:ext cx="3877010" cy="5143499"/>
          </a:xfrm>
          <a:prstGeom prst="rect">
            <a:avLst/>
          </a:prstGeom>
          <a:noFill/>
          <a:ln>
            <a:noFill/>
          </a:ln>
        </p:spPr>
      </p:pic>
      <p:pic>
        <p:nvPicPr>
          <p:cNvPr id="150" name="Google Shape;150;p25"/>
          <p:cNvPicPr preferRelativeResize="0"/>
          <p:nvPr/>
        </p:nvPicPr>
        <p:blipFill>
          <a:blip r:embed="rId4">
            <a:alphaModFix/>
          </a:blip>
          <a:stretch>
            <a:fillRect/>
          </a:stretch>
        </p:blipFill>
        <p:spPr>
          <a:xfrm>
            <a:off x="4525253" y="0"/>
            <a:ext cx="4393545" cy="5143501"/>
          </a:xfrm>
          <a:prstGeom prst="rect">
            <a:avLst/>
          </a:prstGeom>
          <a:noFill/>
          <a:ln>
            <a:noFill/>
          </a:ln>
        </p:spPr>
      </p:pic>
      <p:pic>
        <p:nvPicPr>
          <p:cNvPr id="151" name="Google Shape;151;p25"/>
          <p:cNvPicPr preferRelativeResize="0"/>
          <p:nvPr/>
        </p:nvPicPr>
        <p:blipFill>
          <a:blip r:embed="rId5">
            <a:alphaModFix/>
          </a:blip>
          <a:stretch>
            <a:fillRect/>
          </a:stretch>
        </p:blipFill>
        <p:spPr>
          <a:xfrm>
            <a:off x="4571999" y="0"/>
            <a:ext cx="4436351"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1C00"/>
        </a:solidFill>
      </p:bgPr>
    </p:bg>
    <p:spTree>
      <p:nvGrpSpPr>
        <p:cNvPr id="155" name="Shape 155"/>
        <p:cNvGrpSpPr/>
        <p:nvPr/>
      </p:nvGrpSpPr>
      <p:grpSpPr>
        <a:xfrm>
          <a:off x="0" y="0"/>
          <a:ext cx="0" cy="0"/>
          <a:chOff x="0" y="0"/>
          <a:chExt cx="0" cy="0"/>
        </a:xfrm>
      </p:grpSpPr>
      <p:sp>
        <p:nvSpPr>
          <p:cNvPr id="156" name="Google Shape;156;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3. Flow charts</a:t>
            </a:r>
            <a:endParaRPr/>
          </a:p>
        </p:txBody>
      </p:sp>
      <p:sp>
        <p:nvSpPr>
          <p:cNvPr id="157" name="Google Shape;157;p26"/>
          <p:cNvSpPr txBox="1"/>
          <p:nvPr>
            <p:ph idx="1" type="body"/>
          </p:nvPr>
        </p:nvSpPr>
        <p:spPr>
          <a:xfrm>
            <a:off x="471900" y="1919075"/>
            <a:ext cx="39999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Tutto questo processo può essere </a:t>
            </a:r>
            <a:r>
              <a:rPr b="1" lang="it"/>
              <a:t>schematizzato </a:t>
            </a:r>
            <a:r>
              <a:rPr lang="it"/>
              <a:t>in un flow chart di questo tipo:</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it"/>
              <a:t>(Qui ho riportato solo il primo passaggio, della decisione se biglietto singolo o biglietto per gruppi.)</a:t>
            </a:r>
            <a:endParaRPr/>
          </a:p>
        </p:txBody>
      </p:sp>
      <p:pic>
        <p:nvPicPr>
          <p:cNvPr id="158" name="Google Shape;158;p26"/>
          <p:cNvPicPr preferRelativeResize="0"/>
          <p:nvPr/>
        </p:nvPicPr>
        <p:blipFill>
          <a:blip r:embed="rId3">
            <a:alphaModFix/>
          </a:blip>
          <a:stretch>
            <a:fillRect/>
          </a:stretch>
        </p:blipFill>
        <p:spPr>
          <a:xfrm>
            <a:off x="4526125" y="1919075"/>
            <a:ext cx="4367399" cy="29205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4.  Wireframe</a:t>
            </a:r>
            <a:endParaRPr/>
          </a:p>
        </p:txBody>
      </p:sp>
      <p:sp>
        <p:nvSpPr>
          <p:cNvPr id="164" name="Google Shape;164;p2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i="1"/>
          </a:p>
        </p:txBody>
      </p:sp>
      <p:pic>
        <p:nvPicPr>
          <p:cNvPr id="165" name="Google Shape;165;p27"/>
          <p:cNvPicPr preferRelativeResize="0"/>
          <p:nvPr/>
        </p:nvPicPr>
        <p:blipFill>
          <a:blip r:embed="rId3">
            <a:alphaModFix/>
          </a:blip>
          <a:stretch>
            <a:fillRect/>
          </a:stretch>
        </p:blipFill>
        <p:spPr>
          <a:xfrm>
            <a:off x="3978872" y="1689750"/>
            <a:ext cx="4989850" cy="3389050"/>
          </a:xfrm>
          <a:prstGeom prst="rect">
            <a:avLst/>
          </a:prstGeom>
          <a:noFill/>
          <a:ln>
            <a:noFill/>
          </a:ln>
        </p:spPr>
      </p:pic>
      <p:sp>
        <p:nvSpPr>
          <p:cNvPr id="166" name="Google Shape;166;p27"/>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 </a:t>
            </a:r>
            <a:r>
              <a:rPr b="1" lang="it"/>
              <a:t>wireframe </a:t>
            </a:r>
            <a:r>
              <a:rPr lang="it"/>
              <a:t>di un sito web è un </a:t>
            </a:r>
            <a:r>
              <a:rPr b="1" lang="it"/>
              <a:t>abbozzo </a:t>
            </a:r>
            <a:r>
              <a:rPr lang="it"/>
              <a:t>della struttura di un sito web delle le relazioni tra le sue pagine. </a:t>
            </a:r>
            <a:endParaRPr/>
          </a:p>
          <a:p>
            <a:pPr indent="0" lvl="0" marL="0" rtl="0" algn="l">
              <a:spcBef>
                <a:spcPts val="1600"/>
              </a:spcBef>
              <a:spcAft>
                <a:spcPts val="0"/>
              </a:spcAft>
              <a:buNone/>
            </a:pPr>
            <a:r>
              <a:rPr lang="it"/>
              <a:t>E’</a:t>
            </a:r>
            <a:r>
              <a:rPr lang="it"/>
              <a:t> il </a:t>
            </a:r>
            <a:r>
              <a:rPr b="1" lang="it"/>
              <a:t>primo passo </a:t>
            </a:r>
            <a:r>
              <a:rPr lang="it"/>
              <a:t>nel processo di design.</a:t>
            </a:r>
            <a:endParaRPr/>
          </a:p>
          <a:p>
            <a:pPr indent="0" lvl="0" marL="0" rtl="0" algn="l">
              <a:spcBef>
                <a:spcPts val="1600"/>
              </a:spcBef>
              <a:spcAft>
                <a:spcPts val="1600"/>
              </a:spcAft>
              <a:buNone/>
            </a:pPr>
            <a:r>
              <a:rPr lang="it"/>
              <a:t>E’ la stessa cosa di una planimetria per le case, che mostra dove si trova il bagno o quanto è grande la cucina, ti dice se l'appartamento ha 2 o 3 camere da letto, dove si trovano porte e finestre.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4.  Wireframe</a:t>
            </a:r>
            <a:endParaRPr/>
          </a:p>
        </p:txBody>
      </p:sp>
      <p:sp>
        <p:nvSpPr>
          <p:cNvPr id="172" name="Google Shape;172;p2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i="1"/>
          </a:p>
        </p:txBody>
      </p:sp>
      <p:pic>
        <p:nvPicPr>
          <p:cNvPr id="173" name="Google Shape;173;p28"/>
          <p:cNvPicPr preferRelativeResize="0"/>
          <p:nvPr/>
        </p:nvPicPr>
        <p:blipFill>
          <a:blip r:embed="rId3">
            <a:alphaModFix/>
          </a:blip>
          <a:stretch>
            <a:fillRect/>
          </a:stretch>
        </p:blipFill>
        <p:spPr>
          <a:xfrm>
            <a:off x="3978872" y="1689750"/>
            <a:ext cx="4989850" cy="3389050"/>
          </a:xfrm>
          <a:prstGeom prst="rect">
            <a:avLst/>
          </a:prstGeom>
          <a:noFill/>
          <a:ln>
            <a:noFill/>
          </a:ln>
        </p:spPr>
      </p:pic>
      <p:sp>
        <p:nvSpPr>
          <p:cNvPr id="174" name="Google Shape;174;p28"/>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 </a:t>
            </a:r>
            <a:r>
              <a:rPr b="1" lang="it"/>
              <a:t>wireframe </a:t>
            </a:r>
            <a:r>
              <a:rPr lang="it"/>
              <a:t>di un sito web è un </a:t>
            </a:r>
            <a:r>
              <a:rPr b="1" lang="it"/>
              <a:t>abbozzo </a:t>
            </a:r>
            <a:r>
              <a:rPr lang="it"/>
              <a:t>della struttura di un sito web delle le relazioni tra le sue pagine. </a:t>
            </a:r>
            <a:endParaRPr/>
          </a:p>
          <a:p>
            <a:pPr indent="0" lvl="0" marL="0" rtl="0" algn="l">
              <a:spcBef>
                <a:spcPts val="1600"/>
              </a:spcBef>
              <a:spcAft>
                <a:spcPts val="0"/>
              </a:spcAft>
              <a:buNone/>
            </a:pPr>
            <a:r>
              <a:rPr lang="it"/>
              <a:t>E’ il </a:t>
            </a:r>
            <a:r>
              <a:rPr b="1" lang="it"/>
              <a:t>primo passo </a:t>
            </a:r>
            <a:r>
              <a:rPr lang="it"/>
              <a:t>nel processo di design.</a:t>
            </a:r>
            <a:endParaRPr/>
          </a:p>
          <a:p>
            <a:pPr indent="0" lvl="0" marL="0" rtl="0" algn="l">
              <a:spcBef>
                <a:spcPts val="1600"/>
              </a:spcBef>
              <a:spcAft>
                <a:spcPts val="1600"/>
              </a:spcAft>
              <a:buNone/>
            </a:pPr>
            <a:r>
              <a:rPr lang="it"/>
              <a:t>E’ la stessa cosa di una planimetria per le case, che mostra dove si trova il bagno o quanto è grande la cucina, ti dice se l'appartamento ha 2 o 3 camere da letto, dove si trovano porte e finestre.</a:t>
            </a:r>
            <a:endParaRPr/>
          </a:p>
        </p:txBody>
      </p:sp>
      <p:pic>
        <p:nvPicPr>
          <p:cNvPr id="175" name="Google Shape;175;p28"/>
          <p:cNvPicPr preferRelativeResize="0"/>
          <p:nvPr/>
        </p:nvPicPr>
        <p:blipFill>
          <a:blip r:embed="rId4">
            <a:alphaModFix/>
          </a:blip>
          <a:stretch>
            <a:fillRect/>
          </a:stretch>
        </p:blipFill>
        <p:spPr>
          <a:xfrm>
            <a:off x="3978872" y="1687148"/>
            <a:ext cx="4989849" cy="3394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4.  Wireframe</a:t>
            </a:r>
            <a:endParaRPr/>
          </a:p>
        </p:txBody>
      </p:sp>
      <p:sp>
        <p:nvSpPr>
          <p:cNvPr id="181" name="Google Shape;181;p2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t>
            </a:r>
            <a:r>
              <a:rPr lang="it"/>
              <a:t>ensate agli aspetti più importanti che volete mettere nel vostro sito (header, footer, contenuto) e assicuratevi di includere abbastanza informazioni. Chiedetevi: </a:t>
            </a:r>
            <a:endParaRPr/>
          </a:p>
          <a:p>
            <a:pPr indent="0" lvl="0" marL="0" rtl="0" algn="l">
              <a:spcBef>
                <a:spcPts val="1600"/>
              </a:spcBef>
              <a:spcAft>
                <a:spcPts val="0"/>
              </a:spcAft>
              <a:buNone/>
            </a:pPr>
            <a:r>
              <a:rPr i="1" lang="it"/>
              <a:t>Cosa deve apparire su ogni pagina del mio sito (e quindi del mio wireframe)? </a:t>
            </a:r>
            <a:endParaRPr/>
          </a:p>
          <a:p>
            <a:pPr indent="0" lvl="0" marL="0" rtl="0" algn="l">
              <a:spcBef>
                <a:spcPts val="1600"/>
              </a:spcBef>
              <a:spcAft>
                <a:spcPts val="1600"/>
              </a:spcAft>
              <a:buNone/>
            </a:pPr>
            <a:r>
              <a:t/>
            </a:r>
            <a:endParaRPr i="1"/>
          </a:p>
        </p:txBody>
      </p:sp>
      <p:sp>
        <p:nvSpPr>
          <p:cNvPr id="182" name="Google Shape;182;p29"/>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Contiene:</a:t>
            </a:r>
            <a:endParaRPr/>
          </a:p>
          <a:p>
            <a:pPr indent="0" lvl="0" marL="0" rtl="0" algn="l">
              <a:spcBef>
                <a:spcPts val="1600"/>
              </a:spcBef>
              <a:spcAft>
                <a:spcPts val="0"/>
              </a:spcAft>
              <a:buNone/>
            </a:pPr>
            <a:r>
              <a:rPr lang="it"/>
              <a:t>- gli </a:t>
            </a:r>
            <a:r>
              <a:rPr b="1" lang="it"/>
              <a:t>elementi fondamentali dell'interfaccia</a:t>
            </a:r>
            <a:r>
              <a:rPr lang="it"/>
              <a:t> (dove si posiziona il testo, dove i pulsanti, le immagini, le sezioni, le schede …)</a:t>
            </a:r>
            <a:endParaRPr/>
          </a:p>
          <a:p>
            <a:pPr indent="0" lvl="0" marL="0" rtl="0" algn="l">
              <a:spcBef>
                <a:spcPts val="1600"/>
              </a:spcBef>
              <a:spcAft>
                <a:spcPts val="0"/>
              </a:spcAft>
              <a:buNone/>
            </a:pPr>
            <a:r>
              <a:rPr lang="it"/>
              <a:t>- la navigazione del sito (il menù)</a:t>
            </a:r>
            <a:endParaRPr/>
          </a:p>
          <a:p>
            <a:pPr indent="0" lvl="0" marL="0" rtl="0" algn="l">
              <a:spcBef>
                <a:spcPts val="1600"/>
              </a:spcBef>
              <a:spcAft>
                <a:spcPts val="1600"/>
              </a:spcAft>
              <a:buNone/>
            </a:pPr>
            <a:r>
              <a:rPr lang="it"/>
              <a:t>- una bozza di come gli utenti interagiranno con il sito.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4.  Wireframe</a:t>
            </a:r>
            <a:endParaRPr/>
          </a:p>
        </p:txBody>
      </p:sp>
      <p:sp>
        <p:nvSpPr>
          <p:cNvPr id="188" name="Google Shape;188;p30"/>
          <p:cNvSpPr txBox="1"/>
          <p:nvPr>
            <p:ph idx="1" type="body"/>
          </p:nvPr>
        </p:nvSpPr>
        <p:spPr>
          <a:xfrm>
            <a:off x="471900" y="1919075"/>
            <a:ext cx="83874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 wireframe aiutano a concentrarsi sulle domande più importanti in anticipo:</a:t>
            </a:r>
            <a:endParaRPr/>
          </a:p>
          <a:p>
            <a:pPr indent="-317500" lvl="0" marL="457200" rtl="0" algn="l">
              <a:lnSpc>
                <a:spcPct val="150000"/>
              </a:lnSpc>
              <a:spcBef>
                <a:spcPts val="1600"/>
              </a:spcBef>
              <a:spcAft>
                <a:spcPts val="0"/>
              </a:spcAft>
              <a:buSzPts val="1400"/>
              <a:buAutoNum type="arabicPeriod"/>
            </a:pPr>
            <a:r>
              <a:rPr lang="it"/>
              <a:t>Cosa dovrebbe dare il sito agli utenti?</a:t>
            </a:r>
            <a:endParaRPr/>
          </a:p>
          <a:p>
            <a:pPr indent="-317500" lvl="0" marL="457200" rtl="0" algn="l">
              <a:lnSpc>
                <a:spcPct val="150000"/>
              </a:lnSpc>
              <a:spcBef>
                <a:spcPts val="0"/>
              </a:spcBef>
              <a:spcAft>
                <a:spcPts val="0"/>
              </a:spcAft>
              <a:buSzPts val="1400"/>
              <a:buAutoNum type="arabicPeriod"/>
            </a:pPr>
            <a:r>
              <a:rPr lang="it"/>
              <a:t>Come sarà la struttura del sito?</a:t>
            </a:r>
            <a:endParaRPr/>
          </a:p>
          <a:p>
            <a:pPr indent="-317500" lvl="0" marL="457200" rtl="0" algn="l">
              <a:lnSpc>
                <a:spcPct val="150000"/>
              </a:lnSpc>
              <a:spcBef>
                <a:spcPts val="0"/>
              </a:spcBef>
              <a:spcAft>
                <a:spcPts val="0"/>
              </a:spcAft>
              <a:buSzPts val="1400"/>
              <a:buAutoNum type="arabicPeriod"/>
            </a:pPr>
            <a:r>
              <a:rPr lang="it"/>
              <a:t>Di quali elementi di navigazione abbiamo bisogno?</a:t>
            </a:r>
            <a:endParaRPr/>
          </a:p>
          <a:p>
            <a:pPr indent="-317500" lvl="0" marL="457200" rtl="0" algn="l">
              <a:lnSpc>
                <a:spcPct val="150000"/>
              </a:lnSpc>
              <a:spcBef>
                <a:spcPts val="0"/>
              </a:spcBef>
              <a:spcAft>
                <a:spcPts val="0"/>
              </a:spcAft>
              <a:buSzPts val="1400"/>
              <a:buAutoNum type="arabicPeriod"/>
            </a:pPr>
            <a:r>
              <a:rPr lang="it"/>
              <a:t>Quali elementi dovrebbero essere su quale pagina?</a:t>
            </a:r>
            <a:endParaRPr/>
          </a:p>
          <a:p>
            <a:pPr indent="-317500" lvl="0" marL="457200" rtl="0" algn="l">
              <a:lnSpc>
                <a:spcPct val="150000"/>
              </a:lnSpc>
              <a:spcBef>
                <a:spcPts val="0"/>
              </a:spcBef>
              <a:spcAft>
                <a:spcPts val="0"/>
              </a:spcAft>
              <a:buSzPts val="1400"/>
              <a:buAutoNum type="arabicPeriod"/>
            </a:pPr>
            <a:r>
              <a:rPr lang="it"/>
              <a:t>Cosa dovrebbe esserci su una sottopagina?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i="1"/>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4.  Wireframe</a:t>
            </a:r>
            <a:endParaRPr/>
          </a:p>
        </p:txBody>
      </p:sp>
      <p:sp>
        <p:nvSpPr>
          <p:cNvPr id="194" name="Google Shape;194;p3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Pensate agli aspetti più importanti che volete mettere nel vostro sito (header, footer, contenuto) e assicuratevi di includere abbastanza informazioni. Chiedetevi: </a:t>
            </a:r>
            <a:endParaRPr/>
          </a:p>
          <a:p>
            <a:pPr indent="0" lvl="0" marL="0" rtl="0" algn="l">
              <a:spcBef>
                <a:spcPts val="1600"/>
              </a:spcBef>
              <a:spcAft>
                <a:spcPts val="0"/>
              </a:spcAft>
              <a:buNone/>
            </a:pPr>
            <a:r>
              <a:rPr i="1" lang="it"/>
              <a:t>Cosa deve apparire su ogni pagina del mio sito (e quindi del mio wireframe)? </a:t>
            </a:r>
            <a:endParaRPr/>
          </a:p>
          <a:p>
            <a:pPr indent="0" lvl="0" marL="0" rtl="0" algn="l">
              <a:spcBef>
                <a:spcPts val="1600"/>
              </a:spcBef>
              <a:spcAft>
                <a:spcPts val="1600"/>
              </a:spcAft>
              <a:buNone/>
            </a:pPr>
            <a:r>
              <a:t/>
            </a:r>
            <a:endParaRPr i="1"/>
          </a:p>
        </p:txBody>
      </p:sp>
      <p:sp>
        <p:nvSpPr>
          <p:cNvPr id="195" name="Google Shape;195;p31"/>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Contiene:</a:t>
            </a:r>
            <a:endParaRPr/>
          </a:p>
          <a:p>
            <a:pPr indent="0" lvl="0" marL="0" rtl="0" algn="l">
              <a:spcBef>
                <a:spcPts val="1600"/>
              </a:spcBef>
              <a:spcAft>
                <a:spcPts val="0"/>
              </a:spcAft>
              <a:buNone/>
            </a:pPr>
            <a:r>
              <a:rPr lang="it"/>
              <a:t>- gli </a:t>
            </a:r>
            <a:r>
              <a:rPr b="1" lang="it"/>
              <a:t>elementi fondamentali dell'interfaccia</a:t>
            </a:r>
            <a:r>
              <a:rPr lang="it"/>
              <a:t> (dove si posiziona il testo, dove i pulsanti, le immagini, le sezioni, le schede …)</a:t>
            </a:r>
            <a:endParaRPr/>
          </a:p>
          <a:p>
            <a:pPr indent="0" lvl="0" marL="0" rtl="0" algn="l">
              <a:spcBef>
                <a:spcPts val="1600"/>
              </a:spcBef>
              <a:spcAft>
                <a:spcPts val="0"/>
              </a:spcAft>
              <a:buNone/>
            </a:pPr>
            <a:r>
              <a:rPr lang="it"/>
              <a:t>- la navigazione del sito (il menù)</a:t>
            </a:r>
            <a:endParaRPr/>
          </a:p>
          <a:p>
            <a:pPr indent="0" lvl="0" marL="0" rtl="0" algn="l">
              <a:spcBef>
                <a:spcPts val="1600"/>
              </a:spcBef>
              <a:spcAft>
                <a:spcPts val="1600"/>
              </a:spcAft>
              <a:buNone/>
            </a:pPr>
            <a:r>
              <a:rPr lang="it"/>
              <a:t>- una bozza di come gli utenti interagiranno con il sito.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55CC"/>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Toolkit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199" name="Shape 199"/>
        <p:cNvGrpSpPr/>
        <p:nvPr/>
      </p:nvGrpSpPr>
      <p:grpSpPr>
        <a:xfrm>
          <a:off x="0" y="0"/>
          <a:ext cx="0" cy="0"/>
          <a:chOff x="0" y="0"/>
          <a:chExt cx="0" cy="0"/>
        </a:xfrm>
      </p:grpSpPr>
      <p:sp>
        <p:nvSpPr>
          <p:cNvPr id="200" name="Google Shape;200;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5. Personas</a:t>
            </a:r>
            <a:endParaRPr/>
          </a:p>
        </p:txBody>
      </p:sp>
      <p:sp>
        <p:nvSpPr>
          <p:cNvPr id="201" name="Google Shape;201;p3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personas sono </a:t>
            </a:r>
            <a:r>
              <a:rPr b="1" lang="it"/>
              <a:t>personaggi fittizi</a:t>
            </a:r>
            <a:r>
              <a:rPr lang="it"/>
              <a:t>, che creiamo per  rappresentare i diversi tipi di utenti che potrebbero usare il nostro sito web.</a:t>
            </a:r>
            <a:endParaRPr/>
          </a:p>
          <a:p>
            <a:pPr indent="0" lvl="0" marL="0" rtl="0" algn="l">
              <a:spcBef>
                <a:spcPts val="1600"/>
              </a:spcBef>
              <a:spcAft>
                <a:spcPts val="0"/>
              </a:spcAft>
              <a:buNone/>
            </a:pPr>
            <a:r>
              <a:rPr lang="it"/>
              <a:t>Creare le personas ci aiuta a capire i bisogni, le esperienze, i comportamenti e gli obiettivi dei vostri utenti. </a:t>
            </a:r>
            <a:endParaRPr/>
          </a:p>
          <a:p>
            <a:pPr indent="0" lvl="0" marL="0" rtl="0" algn="l">
              <a:spcBef>
                <a:spcPts val="1600"/>
              </a:spcBef>
              <a:spcAft>
                <a:spcPts val="0"/>
              </a:spcAft>
              <a:buNone/>
            </a:pPr>
            <a:r>
              <a:rPr lang="it"/>
              <a:t>Es. </a:t>
            </a:r>
            <a:r>
              <a:rPr b="1" lang="it"/>
              <a:t>Sara</a:t>
            </a:r>
            <a:r>
              <a:rPr lang="it"/>
              <a:t>, 42 anni, vuole iscrivere la figlia a danza e vuole solo vedere gli orari dei corsi.</a:t>
            </a:r>
            <a:endParaRPr/>
          </a:p>
          <a:p>
            <a:pPr indent="0" lvl="0" marL="0" rtl="0" algn="l">
              <a:spcBef>
                <a:spcPts val="1600"/>
              </a:spcBef>
              <a:spcAft>
                <a:spcPts val="1600"/>
              </a:spcAft>
              <a:buNone/>
            </a:pPr>
            <a:r>
              <a:rPr b="1" lang="it"/>
              <a:t>Maria</a:t>
            </a:r>
            <a:r>
              <a:rPr lang="it"/>
              <a:t>, 18 anni, è già una ginnasta agonistica e sta usando il sito per vedere le gare.</a:t>
            </a:r>
            <a:endParaRPr/>
          </a:p>
        </p:txBody>
      </p:sp>
      <p:sp>
        <p:nvSpPr>
          <p:cNvPr id="202" name="Google Shape;202;p32"/>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a:t>
            </a:r>
            <a:r>
              <a:rPr b="1" lang="it"/>
              <a:t>personas </a:t>
            </a:r>
            <a:r>
              <a:rPr lang="it"/>
              <a:t>sono lo strumento più simpatico ma importante (e impegnativo) da usare per la realizzazione di un buon sito internet.</a:t>
            </a:r>
            <a:endParaRPr/>
          </a:p>
          <a:p>
            <a:pPr indent="0" lvl="0" marL="0" rtl="0" algn="l">
              <a:spcBef>
                <a:spcPts val="1600"/>
              </a:spcBef>
              <a:spcAft>
                <a:spcPts val="0"/>
              </a:spcAft>
              <a:buNone/>
            </a:pPr>
            <a:r>
              <a:rPr lang="it"/>
              <a:t>Spesso, quando si fanno progetti piccoli, si tende a saltare questo passaggio ma è molto importante.</a:t>
            </a:r>
            <a:endParaRPr/>
          </a:p>
          <a:p>
            <a:pPr indent="0" lvl="0" marL="0" rtl="0" algn="l">
              <a:spcBef>
                <a:spcPts val="1600"/>
              </a:spcBef>
              <a:spcAft>
                <a:spcPts val="1600"/>
              </a:spcAft>
              <a:buNone/>
            </a:pPr>
            <a:r>
              <a:rPr lang="it"/>
              <a:t>Cosa sono le personas?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06" name="Shape 206"/>
        <p:cNvGrpSpPr/>
        <p:nvPr/>
      </p:nvGrpSpPr>
      <p:grpSpPr>
        <a:xfrm>
          <a:off x="0" y="0"/>
          <a:ext cx="0" cy="0"/>
          <a:chOff x="0" y="0"/>
          <a:chExt cx="0" cy="0"/>
        </a:xfrm>
      </p:grpSpPr>
      <p:sp>
        <p:nvSpPr>
          <p:cNvPr id="207" name="Google Shape;207;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5. Personas</a:t>
            </a:r>
            <a:endParaRPr/>
          </a:p>
        </p:txBody>
      </p:sp>
      <p:sp>
        <p:nvSpPr>
          <p:cNvPr id="208" name="Google Shape;208;p33"/>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Pensate agli aspetti più importanti che volete mettere nel vostro sito (header, footer, contenuto) e assicuratevi di includere abbastanza informazioni. Chiedetevi: </a:t>
            </a:r>
            <a:endParaRPr/>
          </a:p>
          <a:p>
            <a:pPr indent="0" lvl="0" marL="0" rtl="0" algn="l">
              <a:spcBef>
                <a:spcPts val="1600"/>
              </a:spcBef>
              <a:spcAft>
                <a:spcPts val="0"/>
              </a:spcAft>
              <a:buNone/>
            </a:pPr>
            <a:r>
              <a:rPr i="1" lang="it"/>
              <a:t>Cosa deve apparire su ogni pagina del mio sito (e quindi del mio wireframe)? </a:t>
            </a:r>
            <a:endParaRPr/>
          </a:p>
          <a:p>
            <a:pPr indent="0" lvl="0" marL="0" rtl="0" algn="l">
              <a:spcBef>
                <a:spcPts val="1600"/>
              </a:spcBef>
              <a:spcAft>
                <a:spcPts val="1600"/>
              </a:spcAft>
              <a:buNone/>
            </a:pPr>
            <a:r>
              <a:t/>
            </a:r>
            <a:endParaRPr i="1"/>
          </a:p>
        </p:txBody>
      </p:sp>
      <p:sp>
        <p:nvSpPr>
          <p:cNvPr id="209" name="Google Shape;209;p33"/>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a:t>
            </a:r>
            <a:r>
              <a:rPr b="1" lang="it"/>
              <a:t>personas </a:t>
            </a:r>
            <a:r>
              <a:rPr lang="it"/>
              <a:t>sono lo strumento più simpatico ma importante (e impegnativo) da usare per la realizzazione di un buon sito internet.</a:t>
            </a:r>
            <a:endParaRPr/>
          </a:p>
          <a:p>
            <a:pPr indent="0" lvl="0" marL="0" rtl="0" algn="l">
              <a:spcBef>
                <a:spcPts val="1600"/>
              </a:spcBef>
              <a:spcAft>
                <a:spcPts val="0"/>
              </a:spcAft>
              <a:buNone/>
            </a:pPr>
            <a:r>
              <a:rPr lang="it"/>
              <a:t>Spesso, quando si fanno progetti piccoli, si tende a saltare questo passaggio ma è molto importante.</a:t>
            </a:r>
            <a:endParaRPr/>
          </a:p>
          <a:p>
            <a:pPr indent="0" lvl="0" marL="0" rtl="0" algn="l">
              <a:spcBef>
                <a:spcPts val="1600"/>
              </a:spcBef>
              <a:spcAft>
                <a:spcPts val="1600"/>
              </a:spcAft>
              <a:buNone/>
            </a:pPr>
            <a:r>
              <a:rPr lang="it"/>
              <a:t>Cosa sono le personas?</a:t>
            </a:r>
            <a:endParaRPr/>
          </a:p>
        </p:txBody>
      </p:sp>
      <p:pic>
        <p:nvPicPr>
          <p:cNvPr id="210" name="Google Shape;210;p33"/>
          <p:cNvPicPr preferRelativeResize="0"/>
          <p:nvPr/>
        </p:nvPicPr>
        <p:blipFill>
          <a:blip r:embed="rId3">
            <a:alphaModFix/>
          </a:blip>
          <a:stretch>
            <a:fillRect/>
          </a:stretch>
        </p:blipFill>
        <p:spPr>
          <a:xfrm>
            <a:off x="217950" y="0"/>
            <a:ext cx="8578674"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14" name="Shape 214"/>
        <p:cNvGrpSpPr/>
        <p:nvPr/>
      </p:nvGrpSpPr>
      <p:grpSpPr>
        <a:xfrm>
          <a:off x="0" y="0"/>
          <a:ext cx="0" cy="0"/>
          <a:chOff x="0" y="0"/>
          <a:chExt cx="0" cy="0"/>
        </a:xfrm>
      </p:grpSpPr>
      <p:sp>
        <p:nvSpPr>
          <p:cNvPr id="215" name="Google Shape;215;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5. Personas</a:t>
            </a:r>
            <a:endParaRPr/>
          </a:p>
        </p:txBody>
      </p:sp>
      <p:sp>
        <p:nvSpPr>
          <p:cNvPr id="216" name="Google Shape;216;p34"/>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Pensate agli aspetti più importanti che volete mettere nel vostro sito (header, footer, contenuto) e assicuratevi di includere abbastanza informazioni. Chiedetevi: </a:t>
            </a:r>
            <a:endParaRPr/>
          </a:p>
          <a:p>
            <a:pPr indent="0" lvl="0" marL="0" rtl="0" algn="l">
              <a:spcBef>
                <a:spcPts val="1600"/>
              </a:spcBef>
              <a:spcAft>
                <a:spcPts val="0"/>
              </a:spcAft>
              <a:buNone/>
            </a:pPr>
            <a:r>
              <a:rPr i="1" lang="it"/>
              <a:t>Cosa deve apparire su ogni pagina del mio sito (e quindi del mio wireframe)? </a:t>
            </a:r>
            <a:endParaRPr/>
          </a:p>
          <a:p>
            <a:pPr indent="0" lvl="0" marL="0" rtl="0" algn="l">
              <a:spcBef>
                <a:spcPts val="1600"/>
              </a:spcBef>
              <a:spcAft>
                <a:spcPts val="1600"/>
              </a:spcAft>
              <a:buNone/>
            </a:pPr>
            <a:r>
              <a:t/>
            </a:r>
            <a:endParaRPr i="1"/>
          </a:p>
        </p:txBody>
      </p:sp>
      <p:sp>
        <p:nvSpPr>
          <p:cNvPr id="217" name="Google Shape;217;p34"/>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a:t>
            </a:r>
            <a:r>
              <a:rPr b="1" lang="it"/>
              <a:t>personas </a:t>
            </a:r>
            <a:r>
              <a:rPr lang="it"/>
              <a:t>sono lo strumento più simpatico ma importante (e impegnativo) da usare per la realizzazione di un buon sito internet.</a:t>
            </a:r>
            <a:endParaRPr/>
          </a:p>
          <a:p>
            <a:pPr indent="0" lvl="0" marL="0" rtl="0" algn="l">
              <a:spcBef>
                <a:spcPts val="1600"/>
              </a:spcBef>
              <a:spcAft>
                <a:spcPts val="0"/>
              </a:spcAft>
              <a:buNone/>
            </a:pPr>
            <a:r>
              <a:rPr lang="it"/>
              <a:t>Spesso, quando si fanno progetti piccoli, si tende a saltare questo passaggio ma è molto importante.</a:t>
            </a:r>
            <a:endParaRPr/>
          </a:p>
          <a:p>
            <a:pPr indent="0" lvl="0" marL="0" rtl="0" algn="l">
              <a:spcBef>
                <a:spcPts val="1600"/>
              </a:spcBef>
              <a:spcAft>
                <a:spcPts val="1600"/>
              </a:spcAft>
              <a:buNone/>
            </a:pPr>
            <a:r>
              <a:rPr lang="it"/>
              <a:t>Cosa sono le personas?</a:t>
            </a:r>
            <a:endParaRPr/>
          </a:p>
        </p:txBody>
      </p:sp>
      <p:pic>
        <p:nvPicPr>
          <p:cNvPr id="218" name="Google Shape;218;p34"/>
          <p:cNvPicPr preferRelativeResize="0"/>
          <p:nvPr/>
        </p:nvPicPr>
        <p:blipFill>
          <a:blip r:embed="rId3">
            <a:alphaModFix/>
          </a:blip>
          <a:stretch>
            <a:fillRect/>
          </a:stretch>
        </p:blipFill>
        <p:spPr>
          <a:xfrm>
            <a:off x="119063" y="33338"/>
            <a:ext cx="8905875" cy="5076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5. Personas</a:t>
            </a:r>
            <a:endParaRPr/>
          </a:p>
        </p:txBody>
      </p:sp>
      <p:sp>
        <p:nvSpPr>
          <p:cNvPr id="224" name="Google Shape;224;p3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da tenere sotto considerazione se vogliamo fare un sito completo e che tenga conto di tutte le necessità di tutti gli utenti.</a:t>
            </a:r>
            <a:endParaRPr/>
          </a:p>
          <a:p>
            <a:pPr indent="0" lvl="0" marL="0" rtl="0" algn="l">
              <a:spcBef>
                <a:spcPts val="1600"/>
              </a:spcBef>
              <a:spcAft>
                <a:spcPts val="1600"/>
              </a:spcAft>
              <a:buNone/>
            </a:pPr>
            <a:r>
              <a:rPr lang="it"/>
              <a:t>Es. una ragazza cieca può frequentare un corso di danza? (non lo so, ma poniamo di sì) Se sì, il nostro sito deve essere fatto in modo che sia accessibile anche da una ragazza cieca.</a:t>
            </a:r>
            <a:endParaRPr/>
          </a:p>
        </p:txBody>
      </p:sp>
      <p:sp>
        <p:nvSpPr>
          <p:cNvPr id="225" name="Google Shape;225;p35"/>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personas servono a </a:t>
            </a:r>
            <a:r>
              <a:rPr b="1" lang="it"/>
              <a:t>uscire da noi stessi e cercare di immedesimarci in tutti i tipi di utenti </a:t>
            </a:r>
            <a:r>
              <a:rPr lang="it"/>
              <a:t>che possono doversi trovare a usare il nostro sito.</a:t>
            </a:r>
            <a:endParaRPr/>
          </a:p>
          <a:p>
            <a:pPr indent="0" lvl="0" marL="0" rtl="0" algn="l">
              <a:spcBef>
                <a:spcPts val="1600"/>
              </a:spcBef>
              <a:spcAft>
                <a:spcPts val="0"/>
              </a:spcAft>
              <a:buNone/>
            </a:pPr>
            <a:r>
              <a:rPr lang="it"/>
              <a:t>Ci sono personas che rientrano nella “media degli utenti”, come può essere la mamma Sara che vuole iscrivere la figlia a danza.</a:t>
            </a:r>
            <a:endParaRPr/>
          </a:p>
          <a:p>
            <a:pPr indent="0" lvl="0" marL="0" rtl="0" algn="l">
              <a:spcBef>
                <a:spcPts val="1600"/>
              </a:spcBef>
              <a:spcAft>
                <a:spcPts val="1600"/>
              </a:spcAft>
              <a:buNone/>
            </a:pPr>
            <a:r>
              <a:rPr lang="it"/>
              <a:t>Ma ci possono anche essere personas “estreme”: casi rari ma comunque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29" name="Shape 229"/>
        <p:cNvGrpSpPr/>
        <p:nvPr/>
      </p:nvGrpSpPr>
      <p:grpSpPr>
        <a:xfrm>
          <a:off x="0" y="0"/>
          <a:ext cx="0" cy="0"/>
          <a:chOff x="0" y="0"/>
          <a:chExt cx="0" cy="0"/>
        </a:xfrm>
      </p:grpSpPr>
      <p:sp>
        <p:nvSpPr>
          <p:cNvPr id="230" name="Google Shape;230;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5. Personas</a:t>
            </a:r>
            <a:endParaRPr/>
          </a:p>
        </p:txBody>
      </p:sp>
      <p:sp>
        <p:nvSpPr>
          <p:cNvPr id="231" name="Google Shape;231;p3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 esempio di </a:t>
            </a:r>
            <a:r>
              <a:rPr b="1" lang="it"/>
              <a:t>azione </a:t>
            </a:r>
            <a:r>
              <a:rPr lang="it"/>
              <a:t>può essere il click di un pulsante. Meno azioni un utente deve fare per raggiungere il suo </a:t>
            </a:r>
            <a:r>
              <a:rPr b="1" lang="it"/>
              <a:t>scopo</a:t>
            </a:r>
            <a:r>
              <a:rPr lang="it"/>
              <a:t>, meglio è: es. se io voglio acquistare un ticket per il Louvre, voglio riuscire a farlo cliccando su massimo 10 pulsanti, per un totale di 3 minuti, altrimenti mi scoccio.</a:t>
            </a:r>
            <a:endParaRPr/>
          </a:p>
          <a:p>
            <a:pPr indent="0" lvl="0" marL="0" rtl="0" algn="l">
              <a:spcBef>
                <a:spcPts val="1600"/>
              </a:spcBef>
              <a:spcAft>
                <a:spcPts val="0"/>
              </a:spcAft>
              <a:buNone/>
            </a:pPr>
            <a:r>
              <a:rPr lang="it"/>
              <a:t>Un esempio di </a:t>
            </a:r>
            <a:r>
              <a:rPr b="1" lang="it"/>
              <a:t>problematica </a:t>
            </a:r>
            <a:r>
              <a:rPr lang="it"/>
              <a:t>può essere il tempo troppo lungo di attesa in un sito come quello di Trenitalia, che ogni tanto va in crash.</a:t>
            </a:r>
            <a:endParaRPr/>
          </a:p>
          <a:p>
            <a:pPr indent="0" lvl="0" marL="0" rtl="0" algn="l">
              <a:spcBef>
                <a:spcPts val="1600"/>
              </a:spcBef>
              <a:spcAft>
                <a:spcPts val="1600"/>
              </a:spcAft>
              <a:buNone/>
            </a:pPr>
            <a:r>
              <a:t/>
            </a:r>
            <a:endParaRPr/>
          </a:p>
        </p:txBody>
      </p:sp>
      <p:sp>
        <p:nvSpPr>
          <p:cNvPr id="232" name="Google Shape;232;p36"/>
          <p:cNvSpPr txBox="1"/>
          <p:nvPr>
            <p:ph idx="1" type="body"/>
          </p:nvPr>
        </p:nvSpPr>
        <p:spPr>
          <a:xfrm>
            <a:off x="471900" y="18428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ognuna di queste personas,</a:t>
            </a:r>
            <a:r>
              <a:rPr lang="it"/>
              <a:t> è vitale capire:</a:t>
            </a:r>
            <a:endParaRPr/>
          </a:p>
          <a:p>
            <a:pPr indent="-317500" lvl="0" marL="457200" rtl="0" algn="l">
              <a:spcBef>
                <a:spcPts val="1600"/>
              </a:spcBef>
              <a:spcAft>
                <a:spcPts val="0"/>
              </a:spcAft>
              <a:buSzPts val="1400"/>
              <a:buChar char="-"/>
            </a:pPr>
            <a:r>
              <a:rPr lang="it"/>
              <a:t>Lo </a:t>
            </a:r>
            <a:r>
              <a:rPr b="1" lang="it"/>
              <a:t>scopo</a:t>
            </a:r>
            <a:r>
              <a:rPr lang="it"/>
              <a:t>. Perché stanno cercando di fare quello che vogliono fare?</a:t>
            </a:r>
            <a:endParaRPr/>
          </a:p>
          <a:p>
            <a:pPr indent="-317500" lvl="0" marL="457200" rtl="0" algn="l">
              <a:spcBef>
                <a:spcPts val="0"/>
              </a:spcBef>
              <a:spcAft>
                <a:spcPts val="0"/>
              </a:spcAft>
              <a:buSzPts val="1400"/>
              <a:buChar char="-"/>
            </a:pPr>
            <a:r>
              <a:rPr lang="it"/>
              <a:t>I </a:t>
            </a:r>
            <a:r>
              <a:rPr b="1" lang="it"/>
              <a:t>canali</a:t>
            </a:r>
            <a:r>
              <a:rPr lang="it"/>
              <a:t>. Dove avviene l'interazione?</a:t>
            </a:r>
            <a:endParaRPr/>
          </a:p>
          <a:p>
            <a:pPr indent="-317500" lvl="0" marL="457200" rtl="0" algn="l">
              <a:spcBef>
                <a:spcPts val="0"/>
              </a:spcBef>
              <a:spcAft>
                <a:spcPts val="0"/>
              </a:spcAft>
              <a:buSzPts val="1400"/>
              <a:buChar char="-"/>
            </a:pPr>
            <a:r>
              <a:rPr b="1" lang="it"/>
              <a:t>Azioni</a:t>
            </a:r>
            <a:r>
              <a:rPr lang="it"/>
              <a:t>. I comportamenti reali e i passi fatti dagli utenti.</a:t>
            </a:r>
            <a:endParaRPr/>
          </a:p>
          <a:p>
            <a:pPr indent="-317500" lvl="0" marL="457200" rtl="0" algn="l">
              <a:spcBef>
                <a:spcPts val="0"/>
              </a:spcBef>
              <a:spcAft>
                <a:spcPts val="0"/>
              </a:spcAft>
              <a:buSzPts val="1400"/>
              <a:buChar char="-"/>
            </a:pPr>
            <a:r>
              <a:rPr b="1" lang="it"/>
              <a:t>Problematiche</a:t>
            </a:r>
            <a:r>
              <a:rPr lang="it"/>
              <a:t>. Quali sono le sfide che gli utenti stanno affrontando?</a:t>
            </a:r>
            <a:endParaRPr/>
          </a:p>
          <a:p>
            <a:pPr indent="0" lvl="0" marL="0" rtl="0" algn="l">
              <a:spcBef>
                <a:spcPts val="1600"/>
              </a:spcBef>
              <a:spcAft>
                <a:spcPts val="1600"/>
              </a:spcAft>
              <a:buNone/>
            </a:pPr>
            <a:r>
              <a:t/>
            </a:r>
            <a:endParaRPr/>
          </a:p>
        </p:txBody>
      </p:sp>
      <p:cxnSp>
        <p:nvCxnSpPr>
          <p:cNvPr id="233" name="Google Shape;233;p36"/>
          <p:cNvCxnSpPr/>
          <p:nvPr/>
        </p:nvCxnSpPr>
        <p:spPr>
          <a:xfrm flipH="1" rot="10800000">
            <a:off x="3399950" y="4015250"/>
            <a:ext cx="1239900" cy="49620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36"/>
          <p:cNvCxnSpPr/>
          <p:nvPr/>
        </p:nvCxnSpPr>
        <p:spPr>
          <a:xfrm flipH="1" rot="10800000">
            <a:off x="3639675" y="2223200"/>
            <a:ext cx="1057200" cy="1765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55CC"/>
        </a:solidFill>
      </p:bgPr>
    </p:bg>
    <p:spTree>
      <p:nvGrpSpPr>
        <p:cNvPr id="238" name="Shape 238"/>
        <p:cNvGrpSpPr/>
        <p:nvPr/>
      </p:nvGrpSpPr>
      <p:grpSpPr>
        <a:xfrm>
          <a:off x="0" y="0"/>
          <a:ext cx="0" cy="0"/>
          <a:chOff x="0" y="0"/>
          <a:chExt cx="0" cy="0"/>
        </a:xfrm>
      </p:grpSpPr>
      <p:sp>
        <p:nvSpPr>
          <p:cNvPr id="239" name="Google Shape;239;p3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Uniamo tutte queste cose insieme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Come unire queste cose tutte insieme per il nostro progetto</a:t>
            </a:r>
            <a:endParaRPr/>
          </a:p>
        </p:txBody>
      </p:sp>
      <p:sp>
        <p:nvSpPr>
          <p:cNvPr id="245" name="Google Shape;245;p3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i="1"/>
          </a:p>
        </p:txBody>
      </p:sp>
      <p:sp>
        <p:nvSpPr>
          <p:cNvPr id="246" name="Google Shape;246;p38"/>
          <p:cNvSpPr txBox="1"/>
          <p:nvPr>
            <p:ph idx="1" type="body"/>
          </p:nvPr>
        </p:nvSpPr>
        <p:spPr>
          <a:xfrm>
            <a:off x="471900" y="1919075"/>
            <a:ext cx="26883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Abbiamo visto:</a:t>
            </a:r>
            <a:endParaRPr/>
          </a:p>
          <a:p>
            <a:pPr indent="-317500" lvl="0" marL="457200" rtl="0" algn="l">
              <a:spcBef>
                <a:spcPts val="1600"/>
              </a:spcBef>
              <a:spcAft>
                <a:spcPts val="0"/>
              </a:spcAft>
              <a:buSzPts val="1400"/>
              <a:buChar char="-"/>
            </a:pPr>
            <a:r>
              <a:rPr lang="it"/>
              <a:t>user stories</a:t>
            </a:r>
            <a:endParaRPr/>
          </a:p>
          <a:p>
            <a:pPr indent="-317500" lvl="0" marL="457200" rtl="0" algn="l">
              <a:spcBef>
                <a:spcPts val="0"/>
              </a:spcBef>
              <a:spcAft>
                <a:spcPts val="0"/>
              </a:spcAft>
              <a:buSzPts val="1400"/>
              <a:buChar char="-"/>
            </a:pPr>
            <a:r>
              <a:rPr lang="it"/>
              <a:t>site maps</a:t>
            </a:r>
            <a:endParaRPr/>
          </a:p>
          <a:p>
            <a:pPr indent="-317500" lvl="0" marL="457200" rtl="0" algn="l">
              <a:spcBef>
                <a:spcPts val="0"/>
              </a:spcBef>
              <a:spcAft>
                <a:spcPts val="0"/>
              </a:spcAft>
              <a:buSzPts val="1400"/>
              <a:buChar char="-"/>
            </a:pPr>
            <a:r>
              <a:rPr lang="it"/>
              <a:t>flow charts</a:t>
            </a:r>
            <a:endParaRPr/>
          </a:p>
          <a:p>
            <a:pPr indent="-317500" lvl="0" marL="457200" rtl="0" algn="l">
              <a:spcBef>
                <a:spcPts val="0"/>
              </a:spcBef>
              <a:spcAft>
                <a:spcPts val="0"/>
              </a:spcAft>
              <a:buSzPts val="1400"/>
              <a:buChar char="-"/>
            </a:pPr>
            <a:r>
              <a:rPr lang="it"/>
              <a:t>wireframe</a:t>
            </a:r>
            <a:endParaRPr/>
          </a:p>
          <a:p>
            <a:pPr indent="-317500" lvl="0" marL="457200" rtl="0" algn="l">
              <a:spcBef>
                <a:spcPts val="0"/>
              </a:spcBef>
              <a:spcAft>
                <a:spcPts val="0"/>
              </a:spcAft>
              <a:buSzPts val="1400"/>
              <a:buChar char="-"/>
            </a:pPr>
            <a:r>
              <a:rPr lang="it"/>
              <a:t>personas</a:t>
            </a:r>
            <a:endParaRPr/>
          </a:p>
          <a:p>
            <a:pPr indent="0" lvl="0" marL="0" rtl="0" algn="l">
              <a:spcBef>
                <a:spcPts val="1600"/>
              </a:spcBef>
              <a:spcAft>
                <a:spcPts val="0"/>
              </a:spcAft>
              <a:buNone/>
            </a:pPr>
            <a:r>
              <a:rPr lang="it"/>
              <a:t>Come facciamo a unirli tutti insieme?</a:t>
            </a:r>
            <a:endParaRPr/>
          </a:p>
          <a:p>
            <a:pPr indent="0" lvl="0" marL="0" rtl="0" algn="l">
              <a:spcBef>
                <a:spcPts val="1600"/>
              </a:spcBef>
              <a:spcAft>
                <a:spcPts val="1600"/>
              </a:spcAft>
              <a:buNone/>
            </a:pPr>
            <a:r>
              <a:rPr lang="it"/>
              <a:t>Cominciando con </a:t>
            </a:r>
            <a:r>
              <a:rPr b="1" lang="it"/>
              <a:t>carta e penna</a:t>
            </a:r>
            <a:r>
              <a:rPr lang="it"/>
              <a:t>.</a:t>
            </a:r>
            <a:endParaRPr/>
          </a:p>
        </p:txBody>
      </p:sp>
      <p:pic>
        <p:nvPicPr>
          <p:cNvPr id="247" name="Google Shape;247;p38"/>
          <p:cNvPicPr preferRelativeResize="0"/>
          <p:nvPr/>
        </p:nvPicPr>
        <p:blipFill>
          <a:blip r:embed="rId3">
            <a:alphaModFix/>
          </a:blip>
          <a:stretch>
            <a:fillRect/>
          </a:stretch>
        </p:blipFill>
        <p:spPr>
          <a:xfrm>
            <a:off x="3411700" y="1721775"/>
            <a:ext cx="5732299" cy="34217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SI PARTE SEMPRE DA CARTA E PENNA</a:t>
            </a:r>
            <a:endParaRPr/>
          </a:p>
        </p:txBody>
      </p:sp>
      <p:sp>
        <p:nvSpPr>
          <p:cNvPr id="253" name="Google Shape;253;p3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i="1"/>
          </a:p>
        </p:txBody>
      </p:sp>
      <p:sp>
        <p:nvSpPr>
          <p:cNvPr id="254" name="Google Shape;254;p39"/>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Non importa cosa vogliamo realizzare, se un buon sito web, un giocattolo per bambini o un’astronave, dobbiamo sempre partire dalla </a:t>
            </a:r>
            <a:r>
              <a:rPr b="1" lang="it"/>
              <a:t>carta </a:t>
            </a:r>
            <a:r>
              <a:rPr lang="it"/>
              <a:t>e fare un </a:t>
            </a:r>
            <a:r>
              <a:rPr b="1" lang="it"/>
              <a:t>prototipo </a:t>
            </a:r>
            <a:r>
              <a:rPr lang="it"/>
              <a:t>di quello che abbiamo in mente.</a:t>
            </a:r>
            <a:endParaRPr/>
          </a:p>
          <a:p>
            <a:pPr indent="0" lvl="0" marL="0" rtl="0" algn="l">
              <a:spcBef>
                <a:spcPts val="1600"/>
              </a:spcBef>
              <a:spcAft>
                <a:spcPts val="1600"/>
              </a:spcAft>
              <a:buNone/>
            </a:pPr>
            <a:r>
              <a:rPr lang="it"/>
              <a:t>Questo processo si chiama </a:t>
            </a:r>
            <a:r>
              <a:rPr b="1" lang="it"/>
              <a:t>paper prototyping</a:t>
            </a:r>
            <a:r>
              <a:rPr lang="it"/>
              <a:t>.</a:t>
            </a:r>
            <a:endParaRPr/>
          </a:p>
        </p:txBody>
      </p:sp>
      <p:sp>
        <p:nvSpPr>
          <p:cNvPr id="255" name="Google Shape;255;p39"/>
          <p:cNvSpPr txBox="1"/>
          <p:nvPr/>
        </p:nvSpPr>
        <p:spPr>
          <a:xfrm>
            <a:off x="4694250" y="1919075"/>
            <a:ext cx="3999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250">
                <a:solidFill>
                  <a:srgbClr val="757575"/>
                </a:solidFill>
                <a:highlight>
                  <a:srgbClr val="FFFFFF"/>
                </a:highlight>
                <a:latin typeface="Georgia"/>
                <a:ea typeface="Georgia"/>
                <a:cs typeface="Georgia"/>
                <a:sym typeface="Georgia"/>
              </a:rPr>
              <a:t>"[il paper prototyping] … è il solo che ci permette di avere una buona comprensione delle </a:t>
            </a:r>
            <a:r>
              <a:rPr b="1" lang="it" sz="2250">
                <a:solidFill>
                  <a:srgbClr val="757575"/>
                </a:solidFill>
                <a:highlight>
                  <a:srgbClr val="FFFFFF"/>
                </a:highlight>
                <a:latin typeface="Georgia"/>
                <a:ea typeface="Georgia"/>
                <a:cs typeface="Georgia"/>
                <a:sym typeface="Georgia"/>
              </a:rPr>
              <a:t>persone </a:t>
            </a:r>
            <a:r>
              <a:rPr lang="it" sz="2250">
                <a:solidFill>
                  <a:srgbClr val="757575"/>
                </a:solidFill>
                <a:highlight>
                  <a:srgbClr val="FFFFFF"/>
                </a:highlight>
                <a:latin typeface="Georgia"/>
                <a:ea typeface="Georgia"/>
                <a:cs typeface="Georgia"/>
                <a:sym typeface="Georgia"/>
              </a:rPr>
              <a:t>e dei </a:t>
            </a:r>
            <a:r>
              <a:rPr b="1" lang="it" sz="2250">
                <a:solidFill>
                  <a:srgbClr val="757575"/>
                </a:solidFill>
                <a:highlight>
                  <a:srgbClr val="FFFFFF"/>
                </a:highlight>
                <a:latin typeface="Georgia"/>
                <a:ea typeface="Georgia"/>
                <a:cs typeface="Georgia"/>
                <a:sym typeface="Georgia"/>
              </a:rPr>
              <a:t>bisogni </a:t>
            </a:r>
            <a:r>
              <a:rPr lang="it" sz="2250">
                <a:solidFill>
                  <a:srgbClr val="757575"/>
                </a:solidFill>
                <a:highlight>
                  <a:srgbClr val="FFFFFF"/>
                </a:highlight>
                <a:latin typeface="Georgia"/>
                <a:ea typeface="Georgia"/>
                <a:cs typeface="Georgia"/>
                <a:sym typeface="Georgia"/>
              </a:rPr>
              <a:t>che il nostro design intende soddisfare"</a:t>
            </a:r>
            <a:endParaRPr sz="2250">
              <a:solidFill>
                <a:srgbClr val="757575"/>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2250">
              <a:solidFill>
                <a:srgbClr val="757575"/>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2250">
              <a:solidFill>
                <a:srgbClr val="757575"/>
              </a:solidFill>
              <a:highlight>
                <a:srgbClr val="FFFFFF"/>
              </a:highlight>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SI PARTE SEMPRE DA CARTA E PENNA</a:t>
            </a:r>
            <a:endParaRPr/>
          </a:p>
        </p:txBody>
      </p:sp>
      <p:sp>
        <p:nvSpPr>
          <p:cNvPr id="261" name="Google Shape;261;p4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Se non partissimo da carta e penna rischieremmo di </a:t>
            </a:r>
            <a:r>
              <a:rPr b="1" lang="it"/>
              <a:t>cominciare a scrivere HTML “a sentimento” e perdere un sacco di tempo se ci accorgiamo che è sbagliato o che c’è un modo migliore di disporre gli elementi del nostro sito</a:t>
            </a:r>
            <a:r>
              <a:rPr lang="it"/>
              <a:t> (es. vogliamo mettere il menù a destra e nella Homepage va bene, ma poi scopriamo che nella pagina dei Contatti, il menù sta meglio in cima).</a:t>
            </a:r>
            <a:endParaRPr/>
          </a:p>
        </p:txBody>
      </p:sp>
      <p:sp>
        <p:nvSpPr>
          <p:cNvPr id="262" name="Google Shape;262;p40"/>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Che cosa succederebbe se non partissimo da carta e penna?</a:t>
            </a:r>
            <a:endParaRPr b="1"/>
          </a:p>
          <a:p>
            <a:pPr indent="0" lvl="0" marL="0" rtl="0" algn="l">
              <a:spcBef>
                <a:spcPts val="1600"/>
              </a:spcBef>
              <a:spcAft>
                <a:spcPts val="0"/>
              </a:spcAft>
              <a:buNone/>
            </a:pPr>
            <a:r>
              <a:rPr lang="it"/>
              <a:t>Es. vogliamo costruire un sito di una palestra. Per farlo abbiamo bisogno di:</a:t>
            </a:r>
            <a:endParaRPr/>
          </a:p>
          <a:p>
            <a:pPr indent="0" lvl="0" marL="0" rtl="0" algn="l">
              <a:spcBef>
                <a:spcPts val="1600"/>
              </a:spcBef>
              <a:spcAft>
                <a:spcPts val="0"/>
              </a:spcAft>
              <a:buNone/>
            </a:pPr>
            <a:r>
              <a:rPr lang="it"/>
              <a:t>- creare una pagina iniziale (homepage) collegata ad altre pagine (come Contatti, Shop, Corsi, Iscrizioni etc.)</a:t>
            </a:r>
            <a:endParaRPr/>
          </a:p>
          <a:p>
            <a:pPr indent="0" lvl="0" marL="0" rtl="0" algn="l">
              <a:spcBef>
                <a:spcPts val="1600"/>
              </a:spcBef>
              <a:spcAft>
                <a:spcPts val="1600"/>
              </a:spcAft>
              <a:buNone/>
            </a:pPr>
            <a:r>
              <a:rPr lang="it"/>
              <a:t>- scegliere tutto lo stile del nostro sito (i colori, il tipo di font, dove mettere le immagini e dove mettere il testo, etc.)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SI PARTE SEMPRE DA CARTA E PENNA</a:t>
            </a:r>
            <a:endParaRPr/>
          </a:p>
        </p:txBody>
      </p:sp>
      <p:sp>
        <p:nvSpPr>
          <p:cNvPr id="268" name="Google Shape;268;p4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Inoltre, solo facendo delle </a:t>
            </a:r>
            <a:r>
              <a:rPr b="1" lang="it"/>
              <a:t>bozze </a:t>
            </a:r>
            <a:r>
              <a:rPr lang="it"/>
              <a:t>con carta e penna possiamo </a:t>
            </a:r>
            <a:r>
              <a:rPr b="1" lang="it"/>
              <a:t>inserire/cancellare facilmente</a:t>
            </a:r>
            <a:r>
              <a:rPr lang="it"/>
              <a:t> </a:t>
            </a:r>
            <a:r>
              <a:rPr b="1" lang="it"/>
              <a:t>gli elementi che abbiamo scoperto essere importanti per i nostri utenti dopo aver steso le user stories</a:t>
            </a:r>
            <a:r>
              <a:rPr lang="it"/>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69" name="Google Shape;269;p41"/>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Che cosa succederebbe se non partissimo da carta e penna?</a:t>
            </a:r>
            <a:endParaRPr b="1"/>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55CC"/>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Toolkit</a:t>
            </a:r>
            <a:endParaRPr/>
          </a:p>
        </p:txBody>
      </p:sp>
      <p:sp>
        <p:nvSpPr>
          <p:cNvPr id="79" name="Google Shape;79;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Gli sviluppatori di siti web hanno a disposizione tanti strumenti (in inglese: toolkit) per creare dei siti web che siano:</a:t>
            </a:r>
            <a:endParaRPr/>
          </a:p>
          <a:p>
            <a:pPr indent="-342900" lvl="0" marL="457200" rtl="0" algn="l">
              <a:spcBef>
                <a:spcPts val="1600"/>
              </a:spcBef>
              <a:spcAft>
                <a:spcPts val="0"/>
              </a:spcAft>
              <a:buSzPts val="1800"/>
              <a:buChar char="-"/>
            </a:pPr>
            <a:r>
              <a:rPr lang="it"/>
              <a:t>belli</a:t>
            </a:r>
            <a:endParaRPr/>
          </a:p>
          <a:p>
            <a:pPr indent="-342900" lvl="0" marL="457200" rtl="0" algn="l">
              <a:spcBef>
                <a:spcPts val="0"/>
              </a:spcBef>
              <a:spcAft>
                <a:spcPts val="0"/>
              </a:spcAft>
              <a:buSzPts val="1800"/>
              <a:buChar char="-"/>
            </a:pPr>
            <a:r>
              <a:rPr lang="it"/>
              <a:t>apprezzati dai clienti </a:t>
            </a:r>
            <a:endParaRPr/>
          </a:p>
          <a:p>
            <a:pPr indent="-342900" lvl="0" marL="457200" rtl="0" algn="l">
              <a:spcBef>
                <a:spcPts val="0"/>
              </a:spcBef>
              <a:spcAft>
                <a:spcPts val="0"/>
              </a:spcAft>
              <a:buSzPts val="1800"/>
              <a:buChar char="-"/>
            </a:pPr>
            <a:r>
              <a:rPr lang="it"/>
              <a:t>utili</a:t>
            </a:r>
            <a:endParaRPr/>
          </a:p>
          <a:p>
            <a:pPr indent="-342900" lvl="0" marL="457200" rtl="0" algn="l">
              <a:spcBef>
                <a:spcPts val="0"/>
              </a:spcBef>
              <a:spcAft>
                <a:spcPts val="0"/>
              </a:spcAft>
              <a:buSzPts val="1800"/>
              <a:buChar char="-"/>
            </a:pPr>
            <a:r>
              <a:rPr lang="it"/>
              <a:t>semplici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 MOCKUP</a:t>
            </a:r>
            <a:endParaRPr/>
          </a:p>
        </p:txBody>
      </p:sp>
      <p:sp>
        <p:nvSpPr>
          <p:cNvPr id="275" name="Google Shape;275;p4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A</a:t>
            </a:r>
            <a:endParaRPr i="1"/>
          </a:p>
        </p:txBody>
      </p:sp>
      <p:sp>
        <p:nvSpPr>
          <p:cNvPr id="276" name="Google Shape;276;p42"/>
          <p:cNvSpPr txBox="1"/>
          <p:nvPr>
            <p:ph idx="1" type="body"/>
          </p:nvPr>
        </p:nvSpPr>
        <p:spPr>
          <a:xfrm>
            <a:off x="471900" y="1919075"/>
            <a:ext cx="33420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Un </a:t>
            </a:r>
            <a:r>
              <a:rPr b="1" lang="it"/>
              <a:t>mockup </a:t>
            </a:r>
            <a:r>
              <a:rPr lang="it"/>
              <a:t>è un </a:t>
            </a:r>
            <a:r>
              <a:rPr b="1" lang="it"/>
              <a:t>design statico</a:t>
            </a:r>
            <a:r>
              <a:rPr lang="it"/>
              <a:t> di una pagina web o di un'applicazione che presenta molti dei suoi elementi di design finali ma non è funzionale.</a:t>
            </a:r>
            <a:endParaRPr/>
          </a:p>
        </p:txBody>
      </p:sp>
      <p:pic>
        <p:nvPicPr>
          <p:cNvPr id="277" name="Google Shape;277;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SI PARTE SEMPRE DA CARTA E PENNA</a:t>
            </a:r>
            <a:endParaRPr/>
          </a:p>
        </p:txBody>
      </p:sp>
      <p:sp>
        <p:nvSpPr>
          <p:cNvPr id="283" name="Google Shape;283;p43"/>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Inoltre, solo facendo delle </a:t>
            </a:r>
            <a:r>
              <a:rPr b="1" lang="it"/>
              <a:t>bozze </a:t>
            </a:r>
            <a:r>
              <a:rPr lang="it"/>
              <a:t>con carta e penna possiamo </a:t>
            </a:r>
            <a:r>
              <a:rPr b="1" lang="it"/>
              <a:t>inserire/cancellare facilmente</a:t>
            </a:r>
            <a:r>
              <a:rPr lang="it"/>
              <a:t> </a:t>
            </a:r>
            <a:r>
              <a:rPr b="1" lang="it"/>
              <a:t>gli elementi che abbiamo scoperto essere importanti per i nostri utenti dopo aver steso le user stories</a:t>
            </a:r>
            <a:r>
              <a:rPr lang="it"/>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84" name="Google Shape;284;p43"/>
          <p:cNvSpPr txBox="1"/>
          <p:nvPr>
            <p:ph idx="1" type="body"/>
          </p:nvPr>
        </p:nvSpPr>
        <p:spPr>
          <a:xfrm>
            <a:off x="471900" y="1919075"/>
            <a:ext cx="25248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Carta e penna sono ideali anche per fare dei </a:t>
            </a:r>
            <a:r>
              <a:rPr b="1" lang="it"/>
              <a:t>test</a:t>
            </a:r>
            <a:r>
              <a:rPr lang="it"/>
              <a:t> con </a:t>
            </a:r>
            <a:r>
              <a:rPr b="1" lang="it"/>
              <a:t>utenti reali</a:t>
            </a:r>
            <a:r>
              <a:rPr lang="it"/>
              <a:t> che non sanno nulla del nostro sito, prima di mettersi a scrivere il codice HTML.</a:t>
            </a:r>
            <a:endParaRPr/>
          </a:p>
          <a:p>
            <a:pPr indent="0" lvl="0" marL="0" rtl="0" algn="l">
              <a:spcBef>
                <a:spcPts val="1600"/>
              </a:spcBef>
              <a:spcAft>
                <a:spcPts val="1600"/>
              </a:spcAft>
              <a:buNone/>
            </a:pPr>
            <a:r>
              <a:rPr lang="it"/>
              <a:t>Questo processo, che si chiama </a:t>
            </a:r>
            <a:r>
              <a:rPr b="1" lang="it"/>
              <a:t>user testing</a:t>
            </a:r>
            <a:r>
              <a:rPr lang="it"/>
              <a:t>, è fondamentale nella creazione del sito web</a:t>
            </a:r>
            <a:endParaRPr/>
          </a:p>
        </p:txBody>
      </p:sp>
      <p:pic>
        <p:nvPicPr>
          <p:cNvPr id="285" name="Google Shape;285;p43"/>
          <p:cNvPicPr preferRelativeResize="0"/>
          <p:nvPr/>
        </p:nvPicPr>
        <p:blipFill>
          <a:blip r:embed="rId3">
            <a:alphaModFix/>
          </a:blip>
          <a:stretch>
            <a:fillRect/>
          </a:stretch>
        </p:blipFill>
        <p:spPr>
          <a:xfrm>
            <a:off x="2996750" y="1685675"/>
            <a:ext cx="6147250" cy="3457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SI PARTE SEMPRE DA CARTA E PENNA</a:t>
            </a:r>
            <a:endParaRPr/>
          </a:p>
        </p:txBody>
      </p:sp>
      <p:sp>
        <p:nvSpPr>
          <p:cNvPr id="291" name="Google Shape;291;p44"/>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Inoltre, solo facendo delle </a:t>
            </a:r>
            <a:r>
              <a:rPr b="1" lang="it"/>
              <a:t>bozze </a:t>
            </a:r>
            <a:r>
              <a:rPr lang="it"/>
              <a:t>con carta e penna possiamo </a:t>
            </a:r>
            <a:r>
              <a:rPr b="1" lang="it"/>
              <a:t>inserire/cancellare facilmente</a:t>
            </a:r>
            <a:r>
              <a:rPr lang="it"/>
              <a:t> </a:t>
            </a:r>
            <a:r>
              <a:rPr b="1" lang="it"/>
              <a:t>gli elementi che abbiamo scoperto essere importanti per i nostri utenti dopo aver steso le user stories</a:t>
            </a:r>
            <a:r>
              <a:rPr lang="it"/>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92" name="Google Shape;292;p44"/>
          <p:cNvSpPr txBox="1"/>
          <p:nvPr>
            <p:ph idx="1" type="body"/>
          </p:nvPr>
        </p:nvSpPr>
        <p:spPr>
          <a:xfrm>
            <a:off x="297550" y="1919075"/>
            <a:ext cx="25248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Nessuna grande azienda con un sito importante (Nike, ma anche Louvre etc.) rilascia mai il proprio sito senza aver fatto dei test con utenti (</a:t>
            </a:r>
            <a:r>
              <a:rPr b="1" lang="it"/>
              <a:t>user testing</a:t>
            </a:r>
            <a:r>
              <a:rPr lang="it"/>
              <a:t>, appunto).</a:t>
            </a:r>
            <a:endParaRPr/>
          </a:p>
          <a:p>
            <a:pPr indent="0" lvl="0" marL="0" rtl="0" algn="l">
              <a:spcBef>
                <a:spcPts val="1600"/>
              </a:spcBef>
              <a:spcAft>
                <a:spcPts val="1600"/>
              </a:spcAft>
              <a:buNone/>
            </a:pPr>
            <a:r>
              <a:rPr lang="it"/>
              <a:t>Solo così infatti </a:t>
            </a:r>
            <a:r>
              <a:rPr b="1" lang="it"/>
              <a:t>si scoprono errori importanti, che anche i designers più bravi fanno</a:t>
            </a:r>
            <a:r>
              <a:rPr lang="it"/>
              <a:t>.</a:t>
            </a:r>
            <a:endParaRPr/>
          </a:p>
        </p:txBody>
      </p:sp>
      <p:pic>
        <p:nvPicPr>
          <p:cNvPr id="293" name="Google Shape;293;p44"/>
          <p:cNvPicPr preferRelativeResize="0"/>
          <p:nvPr/>
        </p:nvPicPr>
        <p:blipFill>
          <a:blip r:embed="rId3">
            <a:alphaModFix/>
          </a:blip>
          <a:stretch>
            <a:fillRect/>
          </a:stretch>
        </p:blipFill>
        <p:spPr>
          <a:xfrm>
            <a:off x="2996750" y="1685675"/>
            <a:ext cx="6147250" cy="3457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7" name="Shape 297"/>
        <p:cNvGrpSpPr/>
        <p:nvPr/>
      </p:nvGrpSpPr>
      <p:grpSpPr>
        <a:xfrm>
          <a:off x="0" y="0"/>
          <a:ext cx="0" cy="0"/>
          <a:chOff x="0" y="0"/>
          <a:chExt cx="0" cy="0"/>
        </a:xfrm>
      </p:grpSpPr>
      <p:pic>
        <p:nvPicPr>
          <p:cNvPr id="298" name="Google Shape;298;p45"/>
          <p:cNvPicPr preferRelativeResize="0"/>
          <p:nvPr/>
        </p:nvPicPr>
        <p:blipFill>
          <a:blip r:embed="rId3">
            <a:alphaModFix/>
          </a:blip>
          <a:stretch>
            <a:fillRect/>
          </a:stretch>
        </p:blipFill>
        <p:spPr>
          <a:xfrm>
            <a:off x="3280075" y="0"/>
            <a:ext cx="5863925" cy="5143500"/>
          </a:xfrm>
          <a:prstGeom prst="rect">
            <a:avLst/>
          </a:prstGeom>
          <a:noFill/>
          <a:ln>
            <a:noFill/>
          </a:ln>
        </p:spPr>
      </p:pic>
      <p:sp>
        <p:nvSpPr>
          <p:cNvPr id="299" name="Google Shape;299;p45"/>
          <p:cNvSpPr txBox="1"/>
          <p:nvPr>
            <p:ph type="title"/>
          </p:nvPr>
        </p:nvSpPr>
        <p:spPr>
          <a:xfrm>
            <a:off x="226075" y="357800"/>
            <a:ext cx="2808000" cy="349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Esempio di differenza tra:</a:t>
            </a:r>
            <a:endParaRPr/>
          </a:p>
          <a:p>
            <a:pPr indent="-381000" lvl="0" marL="457200" rtl="0" algn="l">
              <a:spcBef>
                <a:spcPts val="0"/>
              </a:spcBef>
              <a:spcAft>
                <a:spcPts val="0"/>
              </a:spcAft>
              <a:buSzPts val="2400"/>
              <a:buChar char="-"/>
            </a:pPr>
            <a:r>
              <a:rPr lang="it"/>
              <a:t>cosa vedono i designers </a:t>
            </a:r>
            <a:endParaRPr/>
          </a:p>
          <a:p>
            <a:pPr indent="-381000" lvl="0" marL="457200" rtl="0" algn="l">
              <a:spcBef>
                <a:spcPts val="0"/>
              </a:spcBef>
              <a:spcAft>
                <a:spcPts val="0"/>
              </a:spcAft>
              <a:buSzPts val="2400"/>
              <a:buChar char="-"/>
            </a:pPr>
            <a:r>
              <a:rPr lang="it"/>
              <a:t>e cosa vedono gli utenti.</a:t>
            </a:r>
            <a:endParaRPr/>
          </a:p>
        </p:txBody>
      </p:sp>
      <p:pic>
        <p:nvPicPr>
          <p:cNvPr id="300" name="Google Shape;300;p45"/>
          <p:cNvPicPr preferRelativeResize="0"/>
          <p:nvPr/>
        </p:nvPicPr>
        <p:blipFill>
          <a:blip r:embed="rId4">
            <a:alphaModFix/>
          </a:blip>
          <a:stretch>
            <a:fillRect/>
          </a:stretch>
        </p:blipFill>
        <p:spPr>
          <a:xfrm>
            <a:off x="3244356" y="0"/>
            <a:ext cx="5899638"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4" name="Shape 304"/>
        <p:cNvGrpSpPr/>
        <p:nvPr/>
      </p:nvGrpSpPr>
      <p:grpSpPr>
        <a:xfrm>
          <a:off x="0" y="0"/>
          <a:ext cx="0" cy="0"/>
          <a:chOff x="0" y="0"/>
          <a:chExt cx="0" cy="0"/>
        </a:xfrm>
      </p:grpSpPr>
      <p:pic>
        <p:nvPicPr>
          <p:cNvPr id="305" name="Google Shape;305;p46"/>
          <p:cNvPicPr preferRelativeResize="0"/>
          <p:nvPr/>
        </p:nvPicPr>
        <p:blipFill>
          <a:blip r:embed="rId3">
            <a:alphaModFix/>
          </a:blip>
          <a:stretch>
            <a:fillRect/>
          </a:stretch>
        </p:blipFill>
        <p:spPr>
          <a:xfrm>
            <a:off x="3280075" y="0"/>
            <a:ext cx="5863925" cy="5143500"/>
          </a:xfrm>
          <a:prstGeom prst="rect">
            <a:avLst/>
          </a:prstGeom>
          <a:noFill/>
          <a:ln>
            <a:noFill/>
          </a:ln>
        </p:spPr>
      </p:pic>
      <p:sp>
        <p:nvSpPr>
          <p:cNvPr id="306" name="Google Shape;306;p46"/>
          <p:cNvSpPr txBox="1"/>
          <p:nvPr>
            <p:ph type="title"/>
          </p:nvPr>
        </p:nvSpPr>
        <p:spPr>
          <a:xfrm>
            <a:off x="247875" y="1798050"/>
            <a:ext cx="2808000" cy="10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QUINDI,</a:t>
            </a:r>
            <a:endParaRPr/>
          </a:p>
          <a:p>
            <a:pPr indent="0" lvl="0" marL="0" rtl="0" algn="l">
              <a:spcBef>
                <a:spcPts val="0"/>
              </a:spcBef>
              <a:spcAft>
                <a:spcPts val="0"/>
              </a:spcAft>
              <a:buNone/>
            </a:pPr>
            <a:r>
              <a:rPr lang="it"/>
              <a:t>UI è diversa da UX.</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0" name="Shape 310"/>
        <p:cNvGrpSpPr/>
        <p:nvPr/>
      </p:nvGrpSpPr>
      <p:grpSpPr>
        <a:xfrm>
          <a:off x="0" y="0"/>
          <a:ext cx="0" cy="0"/>
          <a:chOff x="0" y="0"/>
          <a:chExt cx="0" cy="0"/>
        </a:xfrm>
      </p:grpSpPr>
      <p:pic>
        <p:nvPicPr>
          <p:cNvPr id="311" name="Google Shape;311;p47"/>
          <p:cNvPicPr preferRelativeResize="0"/>
          <p:nvPr/>
        </p:nvPicPr>
        <p:blipFill>
          <a:blip r:embed="rId3">
            <a:alphaModFix/>
          </a:blip>
          <a:stretch>
            <a:fillRect/>
          </a:stretch>
        </p:blipFill>
        <p:spPr>
          <a:xfrm>
            <a:off x="3280075" y="0"/>
            <a:ext cx="5863925" cy="5143500"/>
          </a:xfrm>
          <a:prstGeom prst="rect">
            <a:avLst/>
          </a:prstGeom>
          <a:noFill/>
          <a:ln>
            <a:noFill/>
          </a:ln>
        </p:spPr>
      </p:pic>
      <p:sp>
        <p:nvSpPr>
          <p:cNvPr id="312" name="Google Shape;312;p47"/>
          <p:cNvSpPr txBox="1"/>
          <p:nvPr>
            <p:ph type="title"/>
          </p:nvPr>
        </p:nvSpPr>
        <p:spPr>
          <a:xfrm>
            <a:off x="226075" y="357800"/>
            <a:ext cx="2808000" cy="349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Altro esempio pratico della differenza </a:t>
            </a:r>
            <a:endParaRPr/>
          </a:p>
          <a:p>
            <a:pPr indent="0" lvl="0" marL="0" rtl="0" algn="l">
              <a:spcBef>
                <a:spcPts val="0"/>
              </a:spcBef>
              <a:spcAft>
                <a:spcPts val="0"/>
              </a:spcAft>
              <a:buNone/>
            </a:pPr>
            <a:r>
              <a:rPr lang="it"/>
              <a:t>tra UI e UX</a:t>
            </a:r>
            <a:endParaRPr/>
          </a:p>
        </p:txBody>
      </p:sp>
      <p:pic>
        <p:nvPicPr>
          <p:cNvPr id="313" name="Google Shape;313;p47"/>
          <p:cNvPicPr preferRelativeResize="0"/>
          <p:nvPr/>
        </p:nvPicPr>
        <p:blipFill>
          <a:blip r:embed="rId4">
            <a:alphaModFix/>
          </a:blip>
          <a:stretch>
            <a:fillRect/>
          </a:stretch>
        </p:blipFill>
        <p:spPr>
          <a:xfrm>
            <a:off x="2778800" y="0"/>
            <a:ext cx="63652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SI PARTE SEMPRE DA CARTA E PENNA</a:t>
            </a:r>
            <a:endParaRPr/>
          </a:p>
        </p:txBody>
      </p:sp>
      <p:sp>
        <p:nvSpPr>
          <p:cNvPr id="319" name="Google Shape;319;p4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Inoltre, solo facendo delle </a:t>
            </a:r>
            <a:r>
              <a:rPr b="1" lang="it"/>
              <a:t>bozze </a:t>
            </a:r>
            <a:r>
              <a:rPr lang="it"/>
              <a:t>con carta e penna possiamo </a:t>
            </a:r>
            <a:r>
              <a:rPr b="1" lang="it"/>
              <a:t>inserire/cancellare facilmente</a:t>
            </a:r>
            <a:r>
              <a:rPr lang="it"/>
              <a:t> </a:t>
            </a:r>
            <a:r>
              <a:rPr b="1" lang="it"/>
              <a:t>gli elementi che abbiamo scoperto essere importanti per i nostri utenti dopo aver steso le user stories</a:t>
            </a:r>
            <a:r>
              <a:rPr lang="it"/>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20" name="Google Shape;320;p48"/>
          <p:cNvSpPr txBox="1"/>
          <p:nvPr>
            <p:ph idx="1" type="body"/>
          </p:nvPr>
        </p:nvSpPr>
        <p:spPr>
          <a:xfrm>
            <a:off x="297550" y="1919075"/>
            <a:ext cx="25248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Cominciando con carta e penna e facendo test con utenti, </a:t>
            </a:r>
            <a:r>
              <a:rPr b="1" lang="it"/>
              <a:t>cerchiamo di creare un sito ottimale</a:t>
            </a:r>
            <a:endParaRPr b="1"/>
          </a:p>
          <a:p>
            <a:pPr indent="0" lvl="0" marL="0" rtl="0" algn="l">
              <a:spcBef>
                <a:spcPts val="1600"/>
              </a:spcBef>
              <a:spcAft>
                <a:spcPts val="1600"/>
              </a:spcAft>
              <a:buNone/>
            </a:pPr>
            <a:r>
              <a:rPr b="1" lang="it"/>
              <a:t>in cui UI</a:t>
            </a:r>
            <a:r>
              <a:rPr lang="it"/>
              <a:t> (ciò che immaginano astrattamente i designer)</a:t>
            </a:r>
            <a:r>
              <a:rPr b="1" lang="it"/>
              <a:t> e UX</a:t>
            </a:r>
            <a:r>
              <a:rPr lang="it"/>
              <a:t> (ciò che realmente sperimentano e fanno gli utenti)</a:t>
            </a:r>
            <a:r>
              <a:rPr b="1" lang="it"/>
              <a:t> COMBACINO AL 100%.</a:t>
            </a:r>
            <a:endParaRPr b="1"/>
          </a:p>
        </p:txBody>
      </p:sp>
      <p:pic>
        <p:nvPicPr>
          <p:cNvPr id="321" name="Google Shape;321;p48"/>
          <p:cNvPicPr preferRelativeResize="0"/>
          <p:nvPr/>
        </p:nvPicPr>
        <p:blipFill>
          <a:blip r:embed="rId3">
            <a:alphaModFix/>
          </a:blip>
          <a:stretch>
            <a:fillRect/>
          </a:stretch>
        </p:blipFill>
        <p:spPr>
          <a:xfrm>
            <a:off x="2996750" y="1685675"/>
            <a:ext cx="6147250" cy="3457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SI PARTE SEMPRE DA CARTA E PENNA</a:t>
            </a:r>
            <a:endParaRPr/>
          </a:p>
        </p:txBody>
      </p:sp>
      <p:sp>
        <p:nvSpPr>
          <p:cNvPr id="327" name="Google Shape;327;p4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Ossia:</a:t>
            </a:r>
            <a:endParaRPr/>
          </a:p>
          <a:p>
            <a:pPr indent="0" lvl="0" marL="0" rtl="0" algn="l">
              <a:spcBef>
                <a:spcPts val="1600"/>
              </a:spcBef>
              <a:spcAft>
                <a:spcPts val="0"/>
              </a:spcAft>
              <a:buNone/>
            </a:pPr>
            <a:r>
              <a:rPr lang="it"/>
              <a:t>Si scrivono </a:t>
            </a:r>
            <a:r>
              <a:rPr b="1" lang="it"/>
              <a:t>alcuni ipotetici utenti</a:t>
            </a:r>
            <a:r>
              <a:rPr lang="it"/>
              <a:t>, con nome, età, genere, reddito e necessità ben descritte.</a:t>
            </a:r>
            <a:endParaRPr/>
          </a:p>
          <a:p>
            <a:pPr indent="0" lvl="0" marL="0" rtl="0" algn="l">
              <a:spcBef>
                <a:spcPts val="1600"/>
              </a:spcBef>
              <a:spcAft>
                <a:spcPts val="0"/>
              </a:spcAft>
              <a:buNone/>
            </a:pPr>
            <a:r>
              <a:rPr lang="it"/>
              <a:t>Si scrivono </a:t>
            </a:r>
            <a:r>
              <a:rPr b="1" lang="it"/>
              <a:t>le loro necessità</a:t>
            </a:r>
            <a:r>
              <a:rPr lang="it"/>
              <a:t>, unite a quante più </a:t>
            </a:r>
            <a:r>
              <a:rPr b="1" lang="it"/>
              <a:t>user stories </a:t>
            </a:r>
            <a:r>
              <a:rPr lang="it"/>
              <a:t>possibili di altri utenti (es. “Io, come utente, voglio… iscrivermi al corso di danza”)</a:t>
            </a:r>
            <a:endParaRPr/>
          </a:p>
          <a:p>
            <a:pPr indent="0" lvl="0" marL="0" rtl="0" algn="l">
              <a:spcBef>
                <a:spcPts val="1600"/>
              </a:spcBef>
              <a:spcAft>
                <a:spcPts val="0"/>
              </a:spcAft>
              <a:buNone/>
            </a:pPr>
            <a:r>
              <a:rPr lang="it"/>
              <a:t>Si stila un ipotetico numero di </a:t>
            </a:r>
            <a:r>
              <a:rPr b="1" lang="it"/>
              <a:t>pagine </a:t>
            </a:r>
            <a:r>
              <a:rPr lang="it"/>
              <a:t>di base che il sito deve contenere (Home, Contatti, etc.)</a:t>
            </a:r>
            <a:endParaRPr/>
          </a:p>
          <a:p>
            <a:pPr indent="0" lvl="0" marL="0" rtl="0" algn="l">
              <a:spcBef>
                <a:spcPts val="1600"/>
              </a:spcBef>
              <a:spcAft>
                <a:spcPts val="1600"/>
              </a:spcAft>
              <a:buNone/>
            </a:pPr>
            <a:r>
              <a:rPr lang="it"/>
              <a:t>Si disegna tutto il </a:t>
            </a:r>
            <a:r>
              <a:rPr b="1" lang="it"/>
              <a:t>wireframe </a:t>
            </a:r>
            <a:r>
              <a:rPr lang="it"/>
              <a:t>con </a:t>
            </a:r>
            <a:r>
              <a:rPr b="1" lang="it"/>
              <a:t>carta e penna</a:t>
            </a:r>
            <a:r>
              <a:rPr lang="it"/>
              <a:t>.</a:t>
            </a:r>
            <a:endParaRPr/>
          </a:p>
        </p:txBody>
      </p:sp>
      <p:sp>
        <p:nvSpPr>
          <p:cNvPr id="328" name="Google Shape;328;p49"/>
          <p:cNvSpPr txBox="1"/>
          <p:nvPr>
            <p:ph idx="1" type="body"/>
          </p:nvPr>
        </p:nvSpPr>
        <p:spPr>
          <a:xfrm>
            <a:off x="297550" y="1919075"/>
            <a:ext cx="33096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quindi in pratica che si fa?</a:t>
            </a:r>
            <a:endParaRPr/>
          </a:p>
          <a:p>
            <a:pPr indent="0" lvl="0" marL="0" rtl="0" algn="l">
              <a:spcBef>
                <a:spcPts val="1600"/>
              </a:spcBef>
              <a:spcAft>
                <a:spcPts val="0"/>
              </a:spcAft>
              <a:buNone/>
            </a:pPr>
            <a:r>
              <a:rPr lang="it"/>
              <a:t>L’ordine da seguire è questo:</a:t>
            </a:r>
            <a:endParaRPr/>
          </a:p>
          <a:p>
            <a:pPr indent="-317500" lvl="0" marL="457200" rtl="0" algn="l">
              <a:spcBef>
                <a:spcPts val="1600"/>
              </a:spcBef>
              <a:spcAft>
                <a:spcPts val="0"/>
              </a:spcAft>
              <a:buSzPts val="1400"/>
              <a:buChar char="-"/>
            </a:pPr>
            <a:r>
              <a:rPr lang="it"/>
              <a:t>personas</a:t>
            </a:r>
            <a:endParaRPr/>
          </a:p>
          <a:p>
            <a:pPr indent="-317500" lvl="0" marL="457200" rtl="0" algn="l">
              <a:spcBef>
                <a:spcPts val="0"/>
              </a:spcBef>
              <a:spcAft>
                <a:spcPts val="0"/>
              </a:spcAft>
              <a:buSzPts val="1400"/>
              <a:buChar char="-"/>
            </a:pPr>
            <a:r>
              <a:rPr lang="it"/>
              <a:t>user stories</a:t>
            </a:r>
            <a:endParaRPr/>
          </a:p>
          <a:p>
            <a:pPr indent="-317500" lvl="0" marL="457200" rtl="0" algn="l">
              <a:spcBef>
                <a:spcPts val="0"/>
              </a:spcBef>
              <a:spcAft>
                <a:spcPts val="0"/>
              </a:spcAft>
              <a:buSzPts val="1400"/>
              <a:buChar char="-"/>
            </a:pPr>
            <a:r>
              <a:rPr lang="it"/>
              <a:t>site maps</a:t>
            </a:r>
            <a:endParaRPr/>
          </a:p>
          <a:p>
            <a:pPr indent="-317500" lvl="0" marL="457200" rtl="0" algn="l">
              <a:spcBef>
                <a:spcPts val="0"/>
              </a:spcBef>
              <a:spcAft>
                <a:spcPts val="0"/>
              </a:spcAft>
              <a:buSzPts val="1400"/>
              <a:buChar char="-"/>
            </a:pPr>
            <a:r>
              <a:rPr lang="it"/>
              <a:t>wireframe</a:t>
            </a:r>
            <a:endParaRPr/>
          </a:p>
        </p:txBody>
      </p:sp>
      <p:cxnSp>
        <p:nvCxnSpPr>
          <p:cNvPr id="329" name="Google Shape;329;p49"/>
          <p:cNvCxnSpPr/>
          <p:nvPr/>
        </p:nvCxnSpPr>
        <p:spPr>
          <a:xfrm flipH="1" rot="10800000">
            <a:off x="1754450" y="2571625"/>
            <a:ext cx="2909700" cy="457800"/>
          </a:xfrm>
          <a:prstGeom prst="straightConnector1">
            <a:avLst/>
          </a:prstGeom>
          <a:noFill/>
          <a:ln cap="flat" cmpd="sng" w="9525">
            <a:solidFill>
              <a:schemeClr val="dk2"/>
            </a:solidFill>
            <a:prstDash val="solid"/>
            <a:round/>
            <a:headEnd len="med" w="med" type="none"/>
            <a:tailEnd len="med" w="med" type="triangle"/>
          </a:ln>
        </p:spPr>
      </p:cxnSp>
      <p:cxnSp>
        <p:nvCxnSpPr>
          <p:cNvPr id="330" name="Google Shape;330;p49"/>
          <p:cNvCxnSpPr>
            <a:endCxn id="327" idx="1"/>
          </p:cNvCxnSpPr>
          <p:nvPr/>
        </p:nvCxnSpPr>
        <p:spPr>
          <a:xfrm>
            <a:off x="1852650" y="3269075"/>
            <a:ext cx="2841600" cy="5100"/>
          </a:xfrm>
          <a:prstGeom prst="straightConnector1">
            <a:avLst/>
          </a:prstGeom>
          <a:noFill/>
          <a:ln cap="flat" cmpd="sng" w="9525">
            <a:solidFill>
              <a:schemeClr val="dk2"/>
            </a:solidFill>
            <a:prstDash val="solid"/>
            <a:round/>
            <a:headEnd len="med" w="med" type="none"/>
            <a:tailEnd len="med" w="med" type="triangle"/>
          </a:ln>
        </p:spPr>
      </p:cxnSp>
      <p:cxnSp>
        <p:nvCxnSpPr>
          <p:cNvPr id="331" name="Google Shape;331;p49"/>
          <p:cNvCxnSpPr/>
          <p:nvPr/>
        </p:nvCxnSpPr>
        <p:spPr>
          <a:xfrm>
            <a:off x="1710875" y="3508925"/>
            <a:ext cx="3007500" cy="686400"/>
          </a:xfrm>
          <a:prstGeom prst="straightConnector1">
            <a:avLst/>
          </a:prstGeom>
          <a:noFill/>
          <a:ln cap="flat" cmpd="sng" w="9525">
            <a:solidFill>
              <a:schemeClr val="dk2"/>
            </a:solidFill>
            <a:prstDash val="solid"/>
            <a:round/>
            <a:headEnd len="med" w="med" type="none"/>
            <a:tailEnd len="med" w="med" type="triangle"/>
          </a:ln>
        </p:spPr>
      </p:cxnSp>
      <p:cxnSp>
        <p:nvCxnSpPr>
          <p:cNvPr id="332" name="Google Shape;332;p49"/>
          <p:cNvCxnSpPr/>
          <p:nvPr/>
        </p:nvCxnSpPr>
        <p:spPr>
          <a:xfrm>
            <a:off x="1754450" y="3792250"/>
            <a:ext cx="2942400" cy="111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Proviamo</a:t>
            </a:r>
            <a:endParaRPr/>
          </a:p>
        </p:txBody>
      </p:sp>
      <p:sp>
        <p:nvSpPr>
          <p:cNvPr id="338" name="Google Shape;338;p50"/>
          <p:cNvSpPr txBox="1"/>
          <p:nvPr>
            <p:ph idx="1" type="body"/>
          </p:nvPr>
        </p:nvSpPr>
        <p:spPr>
          <a:xfrm>
            <a:off x="471900" y="1919075"/>
            <a:ext cx="82221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Dopo aver finito con carta e penna,</a:t>
            </a:r>
            <a:endParaRPr/>
          </a:p>
        </p:txBody>
      </p:sp>
      <p:sp>
        <p:nvSpPr>
          <p:cNvPr id="344" name="Google Shape;344;p51"/>
          <p:cNvSpPr txBox="1"/>
          <p:nvPr>
            <p:ph idx="1" type="body"/>
          </p:nvPr>
        </p:nvSpPr>
        <p:spPr>
          <a:xfrm>
            <a:off x="471900" y="1919075"/>
            <a:ext cx="82221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Dopo aver finito con carta e penna (processo che può durare giorni)</a:t>
            </a:r>
            <a:endParaRPr/>
          </a:p>
          <a:p>
            <a:pPr indent="0" lvl="0" marL="0" rtl="0" algn="l">
              <a:spcBef>
                <a:spcPts val="1600"/>
              </a:spcBef>
              <a:spcAft>
                <a:spcPts val="0"/>
              </a:spcAft>
              <a:buNone/>
            </a:pPr>
            <a:r>
              <a:rPr b="1" lang="it"/>
              <a:t>si passa al digitale.</a:t>
            </a:r>
            <a:endParaRPr b="1"/>
          </a:p>
          <a:p>
            <a:pPr indent="0" lvl="0" marL="0" rtl="0" algn="l">
              <a:spcBef>
                <a:spcPts val="1600"/>
              </a:spcBef>
              <a:spcAft>
                <a:spcPts val="1600"/>
              </a:spcAft>
              <a:buNone/>
            </a:pPr>
            <a:r>
              <a:rPr lang="it"/>
              <a:t>C</a:t>
            </a:r>
            <a:r>
              <a:rPr lang="it"/>
              <a:t>i sono tantissimi siti che offrono servizi di </a:t>
            </a:r>
            <a:r>
              <a:rPr b="1" lang="it"/>
              <a:t>mockup</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55CC"/>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Toolkit</a:t>
            </a:r>
            <a:endParaRPr/>
          </a:p>
        </p:txBody>
      </p:sp>
      <p:sp>
        <p:nvSpPr>
          <p:cNvPr id="85" name="Google Shape;85;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Quali sono?</a:t>
            </a:r>
            <a:endParaRPr/>
          </a:p>
          <a:p>
            <a:pPr indent="0" lvl="0" marL="0" rtl="0" algn="l">
              <a:spcBef>
                <a:spcPts val="1600"/>
              </a:spcBef>
              <a:spcAft>
                <a:spcPts val="0"/>
              </a:spcAft>
              <a:buNone/>
            </a:pPr>
            <a:r>
              <a:rPr lang="it"/>
              <a:t>Sono tanti. Quelli che vedremo insieme sono:</a:t>
            </a:r>
            <a:endParaRPr/>
          </a:p>
          <a:p>
            <a:pPr indent="-317500" lvl="0" marL="457200" rtl="0" algn="l">
              <a:spcBef>
                <a:spcPts val="1600"/>
              </a:spcBef>
              <a:spcAft>
                <a:spcPts val="0"/>
              </a:spcAft>
              <a:buSzPts val="1400"/>
              <a:buChar char="-"/>
            </a:pPr>
            <a:r>
              <a:rPr lang="it" sz="1400"/>
              <a:t>user stories</a:t>
            </a:r>
            <a:endParaRPr sz="1400"/>
          </a:p>
          <a:p>
            <a:pPr indent="-317500" lvl="0" marL="457200" rtl="0" algn="l">
              <a:spcBef>
                <a:spcPts val="0"/>
              </a:spcBef>
              <a:spcAft>
                <a:spcPts val="0"/>
              </a:spcAft>
              <a:buSzPts val="1400"/>
              <a:buChar char="-"/>
            </a:pPr>
            <a:r>
              <a:rPr lang="it" sz="1400"/>
              <a:t>site maps</a:t>
            </a:r>
            <a:endParaRPr sz="1400"/>
          </a:p>
          <a:p>
            <a:pPr indent="-317500" lvl="0" marL="457200" rtl="0" algn="l">
              <a:spcBef>
                <a:spcPts val="0"/>
              </a:spcBef>
              <a:spcAft>
                <a:spcPts val="0"/>
              </a:spcAft>
              <a:buSzPts val="1400"/>
              <a:buChar char="-"/>
            </a:pPr>
            <a:r>
              <a:rPr lang="it" sz="1400"/>
              <a:t>flow charts</a:t>
            </a:r>
            <a:endParaRPr sz="1400"/>
          </a:p>
          <a:p>
            <a:pPr indent="-317500" lvl="0" marL="457200" rtl="0" algn="l">
              <a:spcBef>
                <a:spcPts val="0"/>
              </a:spcBef>
              <a:spcAft>
                <a:spcPts val="0"/>
              </a:spcAft>
              <a:buSzPts val="1400"/>
              <a:buChar char="-"/>
            </a:pPr>
            <a:r>
              <a:rPr lang="it" sz="1400"/>
              <a:t>wireframe</a:t>
            </a:r>
            <a:endParaRPr sz="1400"/>
          </a:p>
          <a:p>
            <a:pPr indent="-317500" lvl="0" marL="457200" rtl="0" algn="l">
              <a:spcBef>
                <a:spcPts val="0"/>
              </a:spcBef>
              <a:spcAft>
                <a:spcPts val="0"/>
              </a:spcAft>
              <a:buSzPts val="1400"/>
              <a:buChar char="-"/>
            </a:pPr>
            <a:r>
              <a:rPr lang="it" sz="1400"/>
              <a:t>personas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 MOCKUP</a:t>
            </a:r>
            <a:endParaRPr/>
          </a:p>
        </p:txBody>
      </p:sp>
      <p:sp>
        <p:nvSpPr>
          <p:cNvPr id="350" name="Google Shape;350;p5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A</a:t>
            </a:r>
            <a:endParaRPr i="1"/>
          </a:p>
        </p:txBody>
      </p:sp>
      <p:sp>
        <p:nvSpPr>
          <p:cNvPr id="351" name="Google Shape;351;p52"/>
          <p:cNvSpPr txBox="1"/>
          <p:nvPr>
            <p:ph idx="1" type="body"/>
          </p:nvPr>
        </p:nvSpPr>
        <p:spPr>
          <a:xfrm>
            <a:off x="471900" y="1919075"/>
            <a:ext cx="24051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 </a:t>
            </a:r>
            <a:r>
              <a:rPr b="1" lang="it"/>
              <a:t>mockup </a:t>
            </a:r>
            <a:r>
              <a:rPr lang="it"/>
              <a:t>è un </a:t>
            </a:r>
            <a:r>
              <a:rPr b="1" lang="it"/>
              <a:t>design statico</a:t>
            </a:r>
            <a:r>
              <a:rPr lang="it"/>
              <a:t> di una pagina web o di un'applicazione che presenta molti dei suoi elementi di design finali ma non è funzionale.</a:t>
            </a:r>
            <a:endParaRPr/>
          </a:p>
          <a:p>
            <a:pPr indent="0" lvl="0" marL="0" rtl="0" algn="l">
              <a:spcBef>
                <a:spcPts val="1600"/>
              </a:spcBef>
              <a:spcAft>
                <a:spcPts val="1600"/>
              </a:spcAft>
              <a:buNone/>
            </a:pPr>
            <a:r>
              <a:rPr lang="it"/>
              <a:t>E’ lo step prima del codice: </a:t>
            </a:r>
            <a:r>
              <a:rPr b="1" lang="it"/>
              <a:t>dopo aver fatto il mockup</a:t>
            </a:r>
            <a:r>
              <a:rPr lang="it"/>
              <a:t> si può cominciare a creare il sito in HTML e CSS.</a:t>
            </a:r>
            <a:endParaRPr/>
          </a:p>
        </p:txBody>
      </p:sp>
      <p:pic>
        <p:nvPicPr>
          <p:cNvPr id="352" name="Google Shape;352;p52"/>
          <p:cNvPicPr preferRelativeResize="0"/>
          <p:nvPr/>
        </p:nvPicPr>
        <p:blipFill>
          <a:blip r:embed="rId3">
            <a:alphaModFix/>
          </a:blip>
          <a:stretch>
            <a:fillRect/>
          </a:stretch>
        </p:blipFill>
        <p:spPr>
          <a:xfrm>
            <a:off x="3429000" y="2"/>
            <a:ext cx="5715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rabicPeriod"/>
            </a:pPr>
            <a:r>
              <a:rPr lang="it"/>
              <a:t>User stories</a:t>
            </a:r>
            <a:endParaRPr/>
          </a:p>
        </p:txBody>
      </p:sp>
      <p:sp>
        <p:nvSpPr>
          <p:cNvPr id="91" name="Google Shape;91;p17"/>
          <p:cNvSpPr txBox="1"/>
          <p:nvPr>
            <p:ph idx="1" type="body"/>
          </p:nvPr>
        </p:nvSpPr>
        <p:spPr>
          <a:xfrm>
            <a:off x="471900" y="1919075"/>
            <a:ext cx="39999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(Tratto dall’articolo: </a:t>
            </a:r>
            <a:r>
              <a:rPr lang="it" u="sng">
                <a:solidFill>
                  <a:schemeClr val="hlink"/>
                </a:solidFill>
                <a:hlinkClick r:id="rId3"/>
              </a:rPr>
              <a:t>https://uxplanet.org/aligning-design-to-user-stories-614b4845fc8d</a:t>
            </a:r>
            <a:r>
              <a:rPr lang="it"/>
              <a:t>)</a:t>
            </a:r>
            <a:endParaRPr/>
          </a:p>
          <a:p>
            <a:pPr indent="0" lvl="0" marL="0" rtl="0" algn="l">
              <a:spcBef>
                <a:spcPts val="1600"/>
              </a:spcBef>
              <a:spcAft>
                <a:spcPts val="0"/>
              </a:spcAft>
              <a:buNone/>
            </a:pPr>
            <a:r>
              <a:rPr lang="it"/>
              <a:t>Le </a:t>
            </a:r>
            <a:r>
              <a:rPr b="1" lang="it"/>
              <a:t>user stories</a:t>
            </a:r>
            <a:r>
              <a:rPr lang="it"/>
              <a:t> sono piccole frasi molto utili, da scrivere prima di cominciare il proprio progetto, quindi quando ancora si è in una astratta fase di progettazione.</a:t>
            </a:r>
            <a:endParaRPr/>
          </a:p>
          <a:p>
            <a:pPr indent="0" lvl="0" marL="0" rtl="0" algn="l">
              <a:spcBef>
                <a:spcPts val="1600"/>
              </a:spcBef>
              <a:spcAft>
                <a:spcPts val="0"/>
              </a:spcAft>
              <a:buNone/>
            </a:pPr>
            <a:r>
              <a:rPr lang="it"/>
              <a:t>Cominciano così:</a:t>
            </a:r>
            <a:endParaRPr/>
          </a:p>
          <a:p>
            <a:pPr indent="0" lvl="0" marL="0" rtl="0" algn="l">
              <a:spcBef>
                <a:spcPts val="1600"/>
              </a:spcBef>
              <a:spcAft>
                <a:spcPts val="0"/>
              </a:spcAft>
              <a:buNone/>
            </a:pPr>
            <a:r>
              <a:rPr b="1" i="1" lang="it"/>
              <a:t>“Come utente, io voglio…”</a:t>
            </a:r>
            <a:endParaRPr b="1" i="1"/>
          </a:p>
          <a:p>
            <a:pPr indent="0" lvl="0" marL="0" rtl="0" algn="l">
              <a:spcBef>
                <a:spcPts val="1600"/>
              </a:spcBef>
              <a:spcAft>
                <a:spcPts val="1600"/>
              </a:spcAft>
              <a:buNone/>
            </a:pPr>
            <a:r>
              <a:t/>
            </a:r>
            <a:endParaRPr/>
          </a:p>
        </p:txBody>
      </p:sp>
      <p:sp>
        <p:nvSpPr>
          <p:cNvPr id="92" name="Google Shape;92;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a:t>
            </a:r>
            <a:r>
              <a:rPr lang="it"/>
              <a:t>ervono principalmente come promemoria degli </a:t>
            </a:r>
            <a:r>
              <a:rPr b="1" lang="it"/>
              <a:t>obiettivi </a:t>
            </a:r>
            <a:r>
              <a:rPr lang="it"/>
              <a:t>degli utenti e un modo per organizzarli e dargli una priorità.</a:t>
            </a:r>
            <a:endParaRPr/>
          </a:p>
          <a:p>
            <a:pPr indent="0" lvl="0" marL="0" rtl="0" algn="l">
              <a:spcBef>
                <a:spcPts val="1600"/>
              </a:spcBef>
              <a:spcAft>
                <a:spcPts val="0"/>
              </a:spcAft>
              <a:buNone/>
            </a:pPr>
            <a:r>
              <a:rPr lang="it"/>
              <a:t>Bisognerebbe</a:t>
            </a:r>
            <a:r>
              <a:rPr b="1" lang="it"/>
              <a:t> scrivere quante più user stories possibili</a:t>
            </a:r>
            <a:r>
              <a:rPr lang="it"/>
              <a:t>: solo così si può coprire tutte le funzionalità che si vuole dare con il proprio sito.</a:t>
            </a:r>
            <a:endParaRPr/>
          </a:p>
          <a:p>
            <a:pPr indent="0" lvl="0" marL="0" rtl="0" algn="l">
              <a:spcBef>
                <a:spcPts val="1600"/>
              </a:spcBef>
              <a:spcAft>
                <a:spcPts val="0"/>
              </a:spcAft>
              <a:buNone/>
            </a:pPr>
            <a:r>
              <a:rPr lang="it"/>
              <a:t>Quindi dopo aver deciso il tema del proprio progetto (es. palestra di ginnastica artistica), bisogna prendere carta e penna e scrivere quante più user stories.</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rabicPeriod"/>
            </a:pPr>
            <a:r>
              <a:rPr lang="it"/>
              <a:t>User stories: esempio Louvre</a:t>
            </a:r>
            <a:endParaRPr/>
          </a:p>
        </p:txBody>
      </p:sp>
      <p:sp>
        <p:nvSpPr>
          <p:cNvPr id="98" name="Google Shape;98;p18"/>
          <p:cNvSpPr txBox="1"/>
          <p:nvPr>
            <p:ph idx="1" type="body"/>
          </p:nvPr>
        </p:nvSpPr>
        <p:spPr>
          <a:xfrm>
            <a:off x="471900" y="1919075"/>
            <a:ext cx="39999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esempio, </a:t>
            </a:r>
            <a:r>
              <a:rPr b="1" lang="it"/>
              <a:t>per il sito del Louvre</a:t>
            </a:r>
            <a:r>
              <a:rPr lang="it"/>
              <a:t> ci saranno user stories tipo:</a:t>
            </a:r>
            <a:endParaRPr/>
          </a:p>
          <a:p>
            <a:pPr indent="0" lvl="0" marL="0" rtl="0" algn="l">
              <a:spcBef>
                <a:spcPts val="1600"/>
              </a:spcBef>
              <a:spcAft>
                <a:spcPts val="0"/>
              </a:spcAft>
              <a:buNone/>
            </a:pPr>
            <a:r>
              <a:rPr lang="it"/>
              <a:t>“Come utente, io voglio comprare il biglietto d’ingresso al museo”</a:t>
            </a:r>
            <a:endParaRPr/>
          </a:p>
          <a:p>
            <a:pPr indent="0" lvl="0" marL="0" rtl="0" algn="l">
              <a:spcBef>
                <a:spcPts val="1600"/>
              </a:spcBef>
              <a:spcAft>
                <a:spcPts val="0"/>
              </a:spcAft>
              <a:buNone/>
            </a:pPr>
            <a:r>
              <a:rPr lang="it"/>
              <a:t>“Come utente, io voglio sapere gli orari di apertura“</a:t>
            </a:r>
            <a:endParaRPr/>
          </a:p>
          <a:p>
            <a:pPr indent="0" lvl="0" marL="0" rtl="0" algn="l">
              <a:spcBef>
                <a:spcPts val="1600"/>
              </a:spcBef>
              <a:spcAft>
                <a:spcPts val="0"/>
              </a:spcAft>
              <a:buNone/>
            </a:pPr>
            <a:r>
              <a:rPr lang="it"/>
              <a:t>“Come utente, io voglio sapere quali mostre sono disponibili in questo periodo (dicembre)”</a:t>
            </a:r>
            <a:endParaRPr/>
          </a:p>
          <a:p>
            <a:pPr indent="0" lvl="0" marL="0" rtl="0" algn="l">
              <a:spcBef>
                <a:spcPts val="1600"/>
              </a:spcBef>
              <a:spcAft>
                <a:spcPts val="1600"/>
              </a:spcAft>
              <a:buNone/>
            </a:pPr>
            <a:r>
              <a:t/>
            </a:r>
            <a:endParaRPr/>
          </a:p>
        </p:txBody>
      </p:sp>
      <p:sp>
        <p:nvSpPr>
          <p:cNvPr id="99" name="Google Shape;99;p1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“Come utente, voglio sapere se c’è un bar all’interno del museo”</a:t>
            </a:r>
            <a:endParaRPr/>
          </a:p>
          <a:p>
            <a:pPr indent="0" lvl="0" marL="0" rtl="0" algn="l">
              <a:spcBef>
                <a:spcPts val="1600"/>
              </a:spcBef>
              <a:spcAft>
                <a:spcPts val="0"/>
              </a:spcAft>
              <a:buNone/>
            </a:pPr>
            <a:r>
              <a:rPr lang="it"/>
              <a:t>“Come utente, voglio accedere allo shop del museo e vedere cosa vendono”</a:t>
            </a:r>
            <a:endParaRPr/>
          </a:p>
          <a:p>
            <a:pPr indent="0" lvl="0" marL="0" rtl="0" algn="l">
              <a:spcBef>
                <a:spcPts val="1600"/>
              </a:spcBef>
              <a:spcAft>
                <a:spcPts val="0"/>
              </a:spcAft>
              <a:buNone/>
            </a:pPr>
            <a:r>
              <a:rPr lang="it"/>
              <a:t>“Come utente, voglio sapere se c’è uno sconto per i gruppi di più di 10 persone“</a:t>
            </a:r>
            <a:endParaRPr/>
          </a:p>
          <a:p>
            <a:pPr indent="0" lvl="0" marL="0" rtl="0" algn="l">
              <a:spcBef>
                <a:spcPts val="1600"/>
              </a:spcBef>
              <a:spcAft>
                <a:spcPts val="1600"/>
              </a:spcAft>
              <a:buNone/>
            </a:pPr>
            <a:r>
              <a:rPr lang="it"/>
              <a:t>“Come utente, io voglio sapere se posso entrare con o senza Green Pass”			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rabicPeriod"/>
            </a:pPr>
            <a:r>
              <a:rPr lang="it"/>
              <a:t>User stories: esempio Palestra</a:t>
            </a:r>
            <a:endParaRPr/>
          </a:p>
        </p:txBody>
      </p:sp>
      <p:sp>
        <p:nvSpPr>
          <p:cNvPr id="105" name="Google Shape;105;p1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it"/>
              <a:t>Come utente io voglio…</a:t>
            </a:r>
            <a:endParaRPr i="1"/>
          </a:p>
          <a:p>
            <a:pPr indent="0" lvl="0" marL="0" rtl="0" algn="l">
              <a:spcBef>
                <a:spcPts val="1600"/>
              </a:spcBef>
              <a:spcAft>
                <a:spcPts val="0"/>
              </a:spcAft>
              <a:buNone/>
            </a:pPr>
            <a:r>
              <a:rPr i="1" lang="it"/>
              <a:t>Come utente io voglio…</a:t>
            </a:r>
            <a:endParaRPr i="1"/>
          </a:p>
          <a:p>
            <a:pPr indent="0" lvl="0" marL="0" rtl="0" algn="l">
              <a:spcBef>
                <a:spcPts val="1600"/>
              </a:spcBef>
              <a:spcAft>
                <a:spcPts val="0"/>
              </a:spcAft>
              <a:buNone/>
            </a:pPr>
            <a:r>
              <a:rPr i="1" lang="it"/>
              <a:t>Come utente io voglio…</a:t>
            </a:r>
            <a:endParaRPr i="1"/>
          </a:p>
          <a:p>
            <a:pPr indent="0" lvl="0" marL="0" rtl="0" algn="l">
              <a:spcBef>
                <a:spcPts val="1600"/>
              </a:spcBef>
              <a:spcAft>
                <a:spcPts val="1600"/>
              </a:spcAft>
              <a:buNone/>
            </a:pPr>
            <a:r>
              <a:rPr i="1" lang="it"/>
              <a:t>Come utente io voglio…</a:t>
            </a:r>
            <a:endParaRPr i="1"/>
          </a:p>
        </p:txBody>
      </p:sp>
      <p:sp>
        <p:nvSpPr>
          <p:cNvPr id="106" name="Google Shape;106;p19"/>
          <p:cNvSpPr txBox="1"/>
          <p:nvPr>
            <p:ph idx="1" type="body"/>
          </p:nvPr>
        </p:nvSpPr>
        <p:spPr>
          <a:xfrm>
            <a:off x="471900" y="1919075"/>
            <a:ext cx="39999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esempio, </a:t>
            </a:r>
            <a:r>
              <a:rPr b="1" lang="it"/>
              <a:t>per il sito della nostra palestra</a:t>
            </a:r>
            <a:r>
              <a:rPr lang="it"/>
              <a:t>, quali user stories potrebbero eserci?</a:t>
            </a:r>
            <a:endParaRPr b="1"/>
          </a:p>
          <a:p>
            <a:pPr indent="0" lvl="0" marL="0" rtl="0" algn="l">
              <a:spcBef>
                <a:spcPts val="1600"/>
              </a:spcBef>
              <a:spcAft>
                <a:spcPts val="0"/>
              </a:spcAft>
              <a:buNone/>
            </a:pPr>
            <a:r>
              <a:rPr i="1" lang="it"/>
              <a:t>Come utente io voglio…</a:t>
            </a:r>
            <a:endParaRPr i="1"/>
          </a:p>
          <a:p>
            <a:pPr indent="0" lvl="0" marL="0" rtl="0" algn="l">
              <a:spcBef>
                <a:spcPts val="1600"/>
              </a:spcBef>
              <a:spcAft>
                <a:spcPts val="0"/>
              </a:spcAft>
              <a:buNone/>
            </a:pPr>
            <a:r>
              <a:rPr i="1" lang="it"/>
              <a:t>Come utente io voglio…</a:t>
            </a:r>
            <a:endParaRPr i="1"/>
          </a:p>
          <a:p>
            <a:pPr indent="0" lvl="0" marL="0" rtl="0" algn="l">
              <a:spcBef>
                <a:spcPts val="1600"/>
              </a:spcBef>
              <a:spcAft>
                <a:spcPts val="0"/>
              </a:spcAft>
              <a:buNone/>
            </a:pPr>
            <a:r>
              <a:rPr i="1" lang="it"/>
              <a:t>Come utente io voglio…</a:t>
            </a:r>
            <a:endParaRPr i="1"/>
          </a:p>
          <a:p>
            <a:pPr indent="0" lvl="0" marL="0" rtl="0" algn="l">
              <a:spcBef>
                <a:spcPts val="1600"/>
              </a:spcBef>
              <a:spcAft>
                <a:spcPts val="0"/>
              </a:spcAft>
              <a:buNone/>
            </a:pPr>
            <a:r>
              <a:rPr i="1" lang="it"/>
              <a:t>Come utente io voglio…</a:t>
            </a:r>
            <a:endParaRPr i="1"/>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rabicPeriod"/>
            </a:pPr>
            <a:r>
              <a:rPr lang="it"/>
              <a:t>User stories</a:t>
            </a:r>
            <a:endParaRPr/>
          </a:p>
        </p:txBody>
      </p:sp>
      <p:sp>
        <p:nvSpPr>
          <p:cNvPr id="112" name="Google Shape;112;p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Suggerimento 2:</a:t>
            </a:r>
            <a:endParaRPr b="1"/>
          </a:p>
          <a:p>
            <a:pPr indent="0" lvl="0" marL="0" rtl="0" algn="l">
              <a:spcBef>
                <a:spcPts val="1600"/>
              </a:spcBef>
              <a:spcAft>
                <a:spcPts val="0"/>
              </a:spcAft>
              <a:buNone/>
            </a:pPr>
            <a:r>
              <a:rPr lang="it"/>
              <a:t>Non mettere mai un elemento di design in un'interfaccia che non ha una storia utente corrispondente. </a:t>
            </a:r>
            <a:endParaRPr/>
          </a:p>
          <a:p>
            <a:pPr indent="0" lvl="0" marL="0" rtl="0" algn="l">
              <a:spcBef>
                <a:spcPts val="1600"/>
              </a:spcBef>
              <a:spcAft>
                <a:spcPts val="1600"/>
              </a:spcAft>
              <a:buNone/>
            </a:pPr>
            <a:r>
              <a:rPr lang="it"/>
              <a:t>Non avrebbe senso mettere nel museo del Louvre, per esempio, un mappamondo che gira, oppure un altro elemento strano o inutile: appesantirebbe soltanto il design.</a:t>
            </a:r>
            <a:endParaRPr/>
          </a:p>
        </p:txBody>
      </p:sp>
      <p:sp>
        <p:nvSpPr>
          <p:cNvPr id="113" name="Google Shape;113;p20"/>
          <p:cNvSpPr txBox="1"/>
          <p:nvPr>
            <p:ph idx="1" type="body"/>
          </p:nvPr>
        </p:nvSpPr>
        <p:spPr>
          <a:xfrm>
            <a:off x="471900" y="1919075"/>
            <a:ext cx="39999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Suggerimento 1:</a:t>
            </a:r>
            <a:endParaRPr b="1"/>
          </a:p>
          <a:p>
            <a:pPr indent="0" lvl="0" marL="0" rtl="0" algn="l">
              <a:spcBef>
                <a:spcPts val="1600"/>
              </a:spcBef>
              <a:spcAft>
                <a:spcPts val="0"/>
              </a:spcAft>
              <a:buNone/>
            </a:pPr>
            <a:r>
              <a:rPr lang="it"/>
              <a:t>E’ importante non espandere troppo la portata di un progetto. E questo si previene scrivendo delle </a:t>
            </a:r>
            <a:r>
              <a:rPr b="1" lang="it"/>
              <a:t>user stories semplici</a:t>
            </a:r>
            <a:r>
              <a:rPr lang="it"/>
              <a:t>, in cui non si aggiungono funzionalità inutili.</a:t>
            </a:r>
            <a:endParaRPr/>
          </a:p>
          <a:p>
            <a:pPr indent="0" lvl="0" marL="0" rtl="0" algn="l">
              <a:spcBef>
                <a:spcPts val="1600"/>
              </a:spcBef>
              <a:spcAft>
                <a:spcPts val="0"/>
              </a:spcAft>
              <a:buNone/>
            </a:pPr>
            <a:r>
              <a:rPr lang="it"/>
              <a:t>es. è veramente fondamentale aggiungere nel sito del Louvre una frase tipo:</a:t>
            </a:r>
            <a:endParaRPr/>
          </a:p>
          <a:p>
            <a:pPr indent="0" lvl="0" marL="0" rtl="0" algn="l">
              <a:spcBef>
                <a:spcPts val="1600"/>
              </a:spcBef>
              <a:spcAft>
                <a:spcPts val="1600"/>
              </a:spcAft>
              <a:buNone/>
            </a:pPr>
            <a:r>
              <a:rPr lang="it"/>
              <a:t>“Come utente io voglio sapere se i dolcetti del Bar del museo sono senza glutine”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2. Site Maps</a:t>
            </a:r>
            <a:endParaRPr/>
          </a:p>
        </p:txBody>
      </p:sp>
      <p:sp>
        <p:nvSpPr>
          <p:cNvPr id="119" name="Google Shape;119;p21"/>
          <p:cNvSpPr txBox="1"/>
          <p:nvPr>
            <p:ph idx="1" type="body"/>
          </p:nvPr>
        </p:nvSpPr>
        <p:spPr>
          <a:xfrm>
            <a:off x="471900" y="1919075"/>
            <a:ext cx="3999900" cy="30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Una mappa del sito (o </a:t>
            </a:r>
            <a:r>
              <a:rPr b="1" lang="it"/>
              <a:t>sitemap</a:t>
            </a:r>
            <a:r>
              <a:rPr lang="it"/>
              <a:t>) è semplicemente un elenco di pagine di un sito web.</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it"/>
              <a:t>Si possono per esempio realizzare con questo strumento gratuito: </a:t>
            </a:r>
            <a:r>
              <a:rPr lang="it" u="sng">
                <a:solidFill>
                  <a:schemeClr val="hlink"/>
                </a:solidFill>
                <a:hlinkClick r:id="rId3"/>
              </a:rPr>
              <a:t>https://www.mindmup.com/</a:t>
            </a:r>
            <a:endParaRPr/>
          </a:p>
          <a:p>
            <a:pPr indent="0" lvl="0" marL="0" rtl="0" algn="l">
              <a:spcBef>
                <a:spcPts val="1600"/>
              </a:spcBef>
              <a:spcAft>
                <a:spcPts val="0"/>
              </a:spcAft>
              <a:buNone/>
            </a:pPr>
            <a:r>
              <a:rPr lang="it"/>
              <a:t>Il nostro sito sarà semplice quindi ci basteranno carta e penna.</a:t>
            </a:r>
            <a:endParaRPr/>
          </a:p>
          <a:p>
            <a:pPr indent="0" lvl="0" marL="0" rtl="0" algn="l">
              <a:spcBef>
                <a:spcPts val="1600"/>
              </a:spcBef>
              <a:spcAft>
                <a:spcPts val="1600"/>
              </a:spcAft>
              <a:buNone/>
            </a:pPr>
            <a:r>
              <a:t/>
            </a:r>
            <a:endParaRPr b="1"/>
          </a:p>
        </p:txBody>
      </p:sp>
      <p:pic>
        <p:nvPicPr>
          <p:cNvPr id="120" name="Google Shape;120;p21"/>
          <p:cNvPicPr preferRelativeResize="0"/>
          <p:nvPr/>
        </p:nvPicPr>
        <p:blipFill>
          <a:blip r:embed="rId4">
            <a:alphaModFix/>
          </a:blip>
          <a:stretch>
            <a:fillRect/>
          </a:stretch>
        </p:blipFill>
        <p:spPr>
          <a:xfrm>
            <a:off x="4572000" y="1797750"/>
            <a:ext cx="4367400" cy="3204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